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77" r:id="rId1"/>
  </p:sldMasterIdLst>
  <p:notesMasterIdLst>
    <p:notesMasterId r:id="rId33"/>
  </p:notesMasterIdLst>
  <p:handoutMasterIdLst>
    <p:handoutMasterId r:id="rId34"/>
  </p:handoutMasterIdLst>
  <p:sldIdLst>
    <p:sldId id="456" r:id="rId2"/>
    <p:sldId id="405" r:id="rId3"/>
    <p:sldId id="469" r:id="rId4"/>
    <p:sldId id="486" r:id="rId5"/>
    <p:sldId id="487" r:id="rId6"/>
    <p:sldId id="470" r:id="rId7"/>
    <p:sldId id="459" r:id="rId8"/>
    <p:sldId id="462" r:id="rId9"/>
    <p:sldId id="442" r:id="rId10"/>
    <p:sldId id="474" r:id="rId11"/>
    <p:sldId id="475" r:id="rId12"/>
    <p:sldId id="465" r:id="rId13"/>
    <p:sldId id="467" r:id="rId14"/>
    <p:sldId id="490" r:id="rId15"/>
    <p:sldId id="463" r:id="rId16"/>
    <p:sldId id="468" r:id="rId17"/>
    <p:sldId id="471" r:id="rId18"/>
    <p:sldId id="476" r:id="rId19"/>
    <p:sldId id="478" r:id="rId20"/>
    <p:sldId id="477" r:id="rId21"/>
    <p:sldId id="479" r:id="rId22"/>
    <p:sldId id="480" r:id="rId23"/>
    <p:sldId id="485" r:id="rId24"/>
    <p:sldId id="482" r:id="rId25"/>
    <p:sldId id="481" r:id="rId26"/>
    <p:sldId id="484" r:id="rId27"/>
    <p:sldId id="483" r:id="rId28"/>
    <p:sldId id="489" r:id="rId29"/>
    <p:sldId id="472" r:id="rId30"/>
    <p:sldId id="488" r:id="rId31"/>
    <p:sldId id="473" r:id="rId32"/>
  </p:sldIdLst>
  <p:sldSz cx="9144000" cy="5143500" type="screen16x9"/>
  <p:notesSz cx="6645275" cy="97774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0" autoAdjust="0"/>
    <p:restoredTop sz="93613"/>
  </p:normalViewPr>
  <p:slideViewPr>
    <p:cSldViewPr showGuides="1">
      <p:cViewPr varScale="1">
        <p:scale>
          <a:sx n="113" d="100"/>
          <a:sy n="113" d="100"/>
        </p:scale>
        <p:origin x="106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4" d="100"/>
          <a:sy n="54" d="100"/>
        </p:scale>
        <p:origin x="-1902" y="-102"/>
      </p:cViewPr>
      <p:guideLst>
        <p:guide orient="horz" pos="3080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73E6D78-966B-4EDB-910D-3CB4B272D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797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817F4E-E73E-4C15-B057-F307A17205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63963" y="0"/>
            <a:ext cx="2879725" cy="4889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6F18C5F-115F-4CFD-B797-6A7C4555D6E8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0F2D33-685E-4319-A6FC-0E8A6FE11C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286875"/>
            <a:ext cx="28797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5E5A36-EB94-475F-BB23-982185733B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63963" y="9286875"/>
            <a:ext cx="2879725" cy="4889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3E3F67D-8C17-43FF-9FC0-5DFCAC2861D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页眉占位符 1">
            <a:extLst>
              <a:ext uri="{FF2B5EF4-FFF2-40B4-BE49-F238E27FC236}">
                <a16:creationId xmlns:a16="http://schemas.microsoft.com/office/drawing/2014/main" id="{1F72507A-A2AB-4989-BE53-312DF355D03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4099" name="日期占位符 2">
            <a:extLst>
              <a:ext uri="{FF2B5EF4-FFF2-40B4-BE49-F238E27FC236}">
                <a16:creationId xmlns:a16="http://schemas.microsoft.com/office/drawing/2014/main" id="{411A2039-C559-44BC-9E98-FF458162CDB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04A64E1-0F8E-4FC5-8F47-96223C847567}" type="datetimeFigureOut">
              <a:rPr lang="zh-CN" altLang="en-US"/>
              <a:pPr>
                <a:defRPr/>
              </a:pPr>
              <a:t>2020/8/10</a:t>
            </a:fld>
            <a:endParaRPr lang="zh-CN" altLang="zh-CN"/>
          </a:p>
        </p:txBody>
      </p:sp>
      <p:sp>
        <p:nvSpPr>
          <p:cNvPr id="13316" name="幻灯片图像占位符 3">
            <a:extLst>
              <a:ext uri="{FF2B5EF4-FFF2-40B4-BE49-F238E27FC236}">
                <a16:creationId xmlns:a16="http://schemas.microsoft.com/office/drawing/2014/main" id="{73FB6D12-8531-40E4-9DA9-C26B29AF487A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3500" y="733425"/>
            <a:ext cx="65182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101" name="备注占位符 4">
            <a:extLst>
              <a:ext uri="{FF2B5EF4-FFF2-40B4-BE49-F238E27FC236}">
                <a16:creationId xmlns:a16="http://schemas.microsoft.com/office/drawing/2014/main" id="{CC6F3B9F-C75A-4566-ACF0-6543E9B4A65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4950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2" name="页脚占位符 5">
            <a:extLst>
              <a:ext uri="{FF2B5EF4-FFF2-40B4-BE49-F238E27FC236}">
                <a16:creationId xmlns:a16="http://schemas.microsoft.com/office/drawing/2014/main" id="{D7D6ACC0-ED58-4CB0-B3FF-59A27C29EC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4103" name="灯片编号占位符 6">
            <a:extLst>
              <a:ext uri="{FF2B5EF4-FFF2-40B4-BE49-F238E27FC236}">
                <a16:creationId xmlns:a16="http://schemas.microsoft.com/office/drawing/2014/main" id="{2AB788D2-D59B-4B14-BA14-801DD9A0A1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D853E20-AEDB-4379-A391-61D124545175}" type="slidenum">
              <a:rPr lang="en-US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9436F93A-F42E-4D56-A031-94A195F020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DB45B503-3578-4415-9CBA-E313C0658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kumimoji="0" lang="zh-CN" altLang="en-US"/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D85DC111-60D9-46AA-973C-32FBB9773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F32E821-46BB-4535-BC59-CCF513A01D7F}" type="slidenum">
              <a:rPr kumimoji="0"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kumimoji="0"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4D8F63A5-D49B-4263-BA5D-C0CF253E9E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EDD97EB7-70A7-434D-920C-849061D2E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kumimoji="0" lang="zh-CN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311E9354-4403-4913-8A6F-A67DEC5D7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1B9FFCF-FE07-4D78-A614-15C55D8F57E1}" type="slidenum">
              <a:rPr kumimoji="0"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kumimoji="0"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4D8F63A5-D49B-4263-BA5D-C0CF253E9E0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EDD97EB7-70A7-434D-920C-849061D2E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kumimoji="0" lang="zh-CN" altLang="en-US"/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311E9354-4403-4913-8A6F-A67DEC5D7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1B9FFCF-FE07-4D78-A614-15C55D8F57E1}" type="slidenum">
              <a:rPr kumimoji="0"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kumimoji="0"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49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1CA58E85-54F4-4047-A0C8-CB9EFFE4C2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AC2066C9-08E9-437B-A2DB-97AD96AB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kumimoji="0" lang="zh-CN" altLang="en-US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C311B232-A296-4E98-8D84-B9A671E6B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01C56F1-F96C-4D35-889C-D78897024723}" type="slidenum">
              <a:rPr kumimoji="0"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kumimoji="0"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1CA58E85-54F4-4047-A0C8-CB9EFFE4C2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AC2066C9-08E9-437B-A2DB-97AD96AB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kumimoji="0" lang="zh-CN" altLang="en-US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C311B232-A296-4E98-8D84-B9A671E6B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01C56F1-F96C-4D35-889C-D78897024723}" type="slidenum">
              <a:rPr kumimoji="0"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kumimoji="0"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239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1CA58E85-54F4-4047-A0C8-CB9EFFE4C25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AC2066C9-08E9-437B-A2DB-97AD96AB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endParaRPr kumimoji="0" lang="zh-CN" altLang="en-US"/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C311B232-A296-4E98-8D84-B9A671E6B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01C56F1-F96C-4D35-889C-D78897024723}" type="slidenum">
              <a:rPr kumimoji="0"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kumimoji="0"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62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1D1D1F-481D-4AE6-B49A-F1E264D4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95671-582C-43A6-A31C-685F4A7B2242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61C3C1-A575-4F20-9806-BA098806E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F09645-9EEA-4A7A-9EDA-79A2E3AC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B1B829-D7F9-4606-923B-377D5E46C3A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4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190D79-7452-41ED-88BE-817AC2C40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5DC54-56F4-4CA9-93A6-7525FD8AEF54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04E21A-7D4B-4288-A9AD-BDE84D97D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FAFBB7-EF1B-4FB0-AF4C-3D7BC57D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37457-C73E-4BF3-81E2-33432490ACB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9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FECC2C-5D12-44C8-A704-FEF15CCC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79BC91-8043-4BD4-8C76-2F173E7DB3E9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E3E7B-8C45-4805-B1CD-CF41BEBA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BDEE38-5A22-4143-AF12-CDC444C7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63F248-09A6-4532-9ED3-0F69A393B8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09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5EA91-4FF8-4210-BE70-AE2B193C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43606-9A9F-4BD8-9BD7-639AABE0B534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4E8491-CB10-414B-AF0C-4969BEBA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70D686-5EB2-4477-A865-EC436B77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544503-B024-4FEA-9BF9-3BE384FF409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69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A23784-3E3D-40FD-A70D-7FC7C922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FE0FC-9143-426B-867C-E370C0D6AD2F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55C68-8930-478A-855A-8968C362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CDF0AD-421B-4C8D-A542-0D544795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7C20A7-2CFF-462D-81D8-F0ABAF5A22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70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686D6B2D-994F-4DAB-B4A6-536AE80C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1ED92-41EA-4408-B0B1-B435C9B16945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83935C4-CBCE-4FFD-933A-E3269F48F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94EDDCF-2053-4669-8F41-50742EFF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2C1050-96E6-4F67-A144-735D89795E0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39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A4400384-C300-4052-8622-ED85D398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38A93-7FDB-463B-B95F-443C8841C99F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D07CFCC5-0A6E-401E-B52D-1722D083F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BDBAA9EF-F468-46B4-A068-48B86AB1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D182C4-6C74-4904-9AE8-9BDA9FF6881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7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C1506618-AD5D-4FAF-91FE-73BA9C965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C46B9-CFDE-4849-B037-F20EEBD7839B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B46DB7F8-7A30-41D3-8619-24D839CD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FB448DA-71E5-4C00-8614-DA7D8D62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6C9BCC-E0D6-49A3-8BD2-80B9C1EB045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61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2379638A-E83C-498B-8570-B165C76F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87173-A6FD-4AF2-AC7A-50A757F6E4A9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36EC05B1-A6BC-4907-92C5-6EF2447D2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02E02C9-7C4F-4F6E-ADB3-8029615E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D4FF74-49B9-4192-9B2F-35DF2AFAA06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99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C464C95-EE7D-486E-8900-392A3372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BF9DD-6286-45B4-BDA9-6243427738BC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B8A684F-C462-499F-ACE1-5759CA54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2CFEADA-EB01-4072-8A9D-A346DA5C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531B8E-F614-42BA-A2E9-9436B0F91F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5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1F4B2F23-8AF4-4BC9-9A54-044537F3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6A2BC-0E3A-4F7A-A650-6259C6BDE8F3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53FC9813-474B-4F84-A2B7-61E79FDA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AB90AE6-9388-41F2-BE70-4058F264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C0E772-5AD1-4675-8B84-5A09003158A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60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C5667C29-BDF1-4546-BE90-C3A3E59F274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1B337927-7768-4920-BD1A-A2450D803F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FDE75-3AAB-4D6D-887F-3D252FF3A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3F4185F-7B35-4196-99B4-B834C36B1CFB}" type="datetimeFigureOut">
              <a:rPr lang="zh-CN" altLang="en-US"/>
              <a:pPr>
                <a:defRPr/>
              </a:pPr>
              <a:t>2020/8/10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F76466-E053-47C1-8DBD-4E72AA88A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CAA057-EB50-46EF-A67B-597D84D47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BD59678-D36D-4F0D-B628-D62E435CCB9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04" r:id="rId1"/>
    <p:sldLayoutId id="2147485505" r:id="rId2"/>
    <p:sldLayoutId id="2147485495" r:id="rId3"/>
    <p:sldLayoutId id="2147485496" r:id="rId4"/>
    <p:sldLayoutId id="2147485497" r:id="rId5"/>
    <p:sldLayoutId id="2147485498" r:id="rId6"/>
    <p:sldLayoutId id="2147485499" r:id="rId7"/>
    <p:sldLayoutId id="2147485500" r:id="rId8"/>
    <p:sldLayoutId id="2147485501" r:id="rId9"/>
    <p:sldLayoutId id="2147485502" r:id="rId10"/>
    <p:sldLayoutId id="21474855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5.m4a"/><Relationship Id="rId7" Type="http://schemas.openxmlformats.org/officeDocument/2006/relationships/image" Target="../media/image23.png"/><Relationship Id="rId2" Type="http://schemas.microsoft.com/office/2007/relationships/media" Target="../media/media25.m4a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7.m4a"/><Relationship Id="rId7" Type="http://schemas.openxmlformats.org/officeDocument/2006/relationships/image" Target="../media/image10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9.m4a"/><Relationship Id="rId7" Type="http://schemas.openxmlformats.org/officeDocument/2006/relationships/image" Target="../media/image11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11">
            <a:extLst>
              <a:ext uri="{FF2B5EF4-FFF2-40B4-BE49-F238E27FC236}">
                <a16:creationId xmlns:a16="http://schemas.microsoft.com/office/drawing/2014/main" id="{49400F68-01FA-471B-821C-91C1E2F51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8" y="4398963"/>
            <a:ext cx="188118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图片 12">
            <a:extLst>
              <a:ext uri="{FF2B5EF4-FFF2-40B4-BE49-F238E27FC236}">
                <a16:creationId xmlns:a16="http://schemas.microsoft.com/office/drawing/2014/main" id="{DD7B7226-F609-410F-BEE1-155460AE0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3724275"/>
            <a:ext cx="1093788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13">
            <a:extLst>
              <a:ext uri="{FF2B5EF4-FFF2-40B4-BE49-F238E27FC236}">
                <a16:creationId xmlns:a16="http://schemas.microsoft.com/office/drawing/2014/main" id="{8FDE75D2-7D4F-44C3-8351-659B9291E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13" y="2705100"/>
            <a:ext cx="1301750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标题 1">
            <a:extLst>
              <a:ext uri="{FF2B5EF4-FFF2-40B4-BE49-F238E27FC236}">
                <a16:creationId xmlns:a16="http://schemas.microsoft.com/office/drawing/2014/main" id="{A2448D26-9D0B-4347-862B-C4497BBEA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028" y="1275833"/>
            <a:ext cx="6407943" cy="913756"/>
          </a:xfrm>
        </p:spPr>
        <p:txBody>
          <a:bodyPr/>
          <a:lstStyle/>
          <a:p>
            <a:pPr eaLnBrk="1" hangingPunct="1">
              <a:spcBef>
                <a:spcPts val="11100"/>
              </a:spcBef>
            </a:pPr>
            <a:r>
              <a:rPr kumimoji="0" lang="en-US" altLang="zh-CN" sz="4000" b="1" dirty="0">
                <a:latin typeface="宋体" panose="02010600030101010101" pitchFamily="2" charset="-122"/>
              </a:rPr>
              <a:t>PAC2020</a:t>
            </a:r>
            <a:r>
              <a:rPr kumimoji="0" lang="zh-CN" altLang="en-US" sz="4000" b="1" dirty="0">
                <a:latin typeface="宋体" panose="02010600030101010101" pitchFamily="2" charset="-122"/>
              </a:rPr>
              <a:t>优化组优化报告</a:t>
            </a:r>
            <a:endParaRPr kumimoji="0" lang="zh-CN" altLang="en-US" sz="31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E0B3E6-5AC4-4F7A-941B-4C25D3AB4D39}"/>
              </a:ext>
            </a:extLst>
          </p:cNvPr>
          <p:cNvSpPr txBox="1"/>
          <p:nvPr/>
        </p:nvSpPr>
        <p:spPr>
          <a:xfrm>
            <a:off x="2195736" y="2505045"/>
            <a:ext cx="1984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学校：</a:t>
            </a:r>
            <a:r>
              <a:rPr lang="zh-CN" altLang="en-US" sz="2000" dirty="0"/>
              <a:t>燕山大学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2ECCF1-5023-4E6D-863E-866F463B4426}"/>
              </a:ext>
            </a:extLst>
          </p:cNvPr>
          <p:cNvSpPr txBox="1"/>
          <p:nvPr/>
        </p:nvSpPr>
        <p:spPr>
          <a:xfrm>
            <a:off x="2195736" y="3075766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战队：</a:t>
            </a:r>
            <a:r>
              <a:rPr lang="zh-CN" altLang="en-US" sz="2000" dirty="0"/>
              <a:t>美少女战士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5F820E-A44F-44E7-9969-538F2D19893C}"/>
              </a:ext>
            </a:extLst>
          </p:cNvPr>
          <p:cNvSpPr txBox="1"/>
          <p:nvPr/>
        </p:nvSpPr>
        <p:spPr>
          <a:xfrm>
            <a:off x="2195736" y="3646488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成员：</a:t>
            </a:r>
            <a:r>
              <a:rPr lang="zh-CN" altLang="en-US" sz="2000" dirty="0"/>
              <a:t>李嘉琪</a:t>
            </a:r>
            <a:r>
              <a:rPr lang="en-US" altLang="zh-CN" sz="2000" dirty="0"/>
              <a:t>(</a:t>
            </a:r>
            <a:r>
              <a:rPr lang="zh-CN" altLang="en-US" sz="2000" dirty="0"/>
              <a:t>队长</a:t>
            </a:r>
            <a:r>
              <a:rPr lang="en-US" altLang="zh-CN" sz="2000" dirty="0"/>
              <a:t>) </a:t>
            </a:r>
            <a:r>
              <a:rPr lang="zh-CN" altLang="en-US" sz="2000" dirty="0"/>
              <a:t>白晨晗 章睿彬 夏铮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D31952D-285F-4818-8D63-FC457F36F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2"/>
    </mc:Choice>
    <mc:Fallback>
      <p:transition spd="slow" advTm="5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65636216-9BDB-470F-B415-F84E672D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724" y="199893"/>
            <a:ext cx="4968552" cy="576064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2. </a:t>
            </a:r>
            <a:r>
              <a:rPr kumimoji="0" lang="zh-CN" altLang="en-US" sz="2800" b="1" dirty="0"/>
              <a:t>程序结构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并行优化设计思路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478614-EE63-4B42-80F6-BF8CC25F6995}"/>
              </a:ext>
            </a:extLst>
          </p:cNvPr>
          <p:cNvSpPr txBox="1"/>
          <p:nvPr/>
        </p:nvSpPr>
        <p:spPr>
          <a:xfrm>
            <a:off x="693232" y="777240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考虑到实际意义，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的值应为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，若对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进行并行划分，效果欠佳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885167-B619-4AFD-BC01-CA238FA0C4DA}"/>
              </a:ext>
            </a:extLst>
          </p:cNvPr>
          <p:cNvSpPr txBox="1"/>
          <p:nvPr/>
        </p:nvSpPr>
        <p:spPr>
          <a:xfrm>
            <a:off x="706390" y="1214890"/>
            <a:ext cx="625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因此，设计时针对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进行了并行，即对图像进行分块处理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AF5E65-842D-4860-ADA5-952FA6D48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87" y="1652541"/>
            <a:ext cx="5634626" cy="313439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781355A-904A-4552-AE88-D53F401C3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0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9"/>
    </mc:Choice>
    <mc:Fallback>
      <p:transition spd="slow" advTm="9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65636216-9BDB-470F-B415-F84E672D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724" y="199893"/>
            <a:ext cx="4968552" cy="576064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2. </a:t>
            </a:r>
            <a:r>
              <a:rPr kumimoji="0" lang="zh-CN" altLang="en-US" sz="2800" b="1" dirty="0"/>
              <a:t>程序结构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并行优化设计思路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478614-EE63-4B42-80F6-BF8CC25F6995}"/>
              </a:ext>
            </a:extLst>
          </p:cNvPr>
          <p:cNvSpPr txBox="1"/>
          <p:nvPr/>
        </p:nvSpPr>
        <p:spPr>
          <a:xfrm>
            <a:off x="494980" y="149163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源程序的核心计算公式如下：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26AD1B-73CD-4AEC-BA2E-CF4174B65F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" t="53417" r="42259" b="30190"/>
          <a:stretch/>
        </p:blipFill>
        <p:spPr>
          <a:xfrm>
            <a:off x="2317624" y="2072579"/>
            <a:ext cx="4707639" cy="3371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AC73118-19A0-4FC2-AAD4-96796B08AF05}"/>
              </a:ext>
            </a:extLst>
          </p:cNvPr>
          <p:cNvSpPr txBox="1"/>
          <p:nvPr/>
        </p:nvSpPr>
        <p:spPr>
          <a:xfrm>
            <a:off x="494979" y="2706474"/>
            <a:ext cx="7845417" cy="869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该计算式在源程序中共执行了</a:t>
            </a:r>
            <a:r>
              <a:rPr lang="en-US" altLang="zh-CN" dirty="0"/>
              <a:t>k</a:t>
            </a:r>
            <a:r>
              <a:rPr lang="zh-CN" altLang="en-US" dirty="0"/>
              <a:t>*</a:t>
            </a:r>
            <a:r>
              <a:rPr lang="en-US" altLang="zh-CN" dirty="0"/>
              <a:t>m</a:t>
            </a:r>
            <a:r>
              <a:rPr lang="zh-CN" altLang="en-US" dirty="0"/>
              <a:t>次，为源程序的热点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除了通过前面叙述的对</a:t>
            </a:r>
            <a:r>
              <a:rPr lang="en-US" altLang="zh-CN" dirty="0"/>
              <a:t>m</a:t>
            </a:r>
            <a:r>
              <a:rPr lang="zh-CN" altLang="en-US" dirty="0"/>
              <a:t>的并行处理，还可利用</a:t>
            </a:r>
            <a:r>
              <a:rPr lang="en-US" altLang="zh-CN" dirty="0"/>
              <a:t>avx_512</a:t>
            </a:r>
            <a:r>
              <a:rPr lang="zh-CN" altLang="en-US" dirty="0"/>
              <a:t>指令集进行向量化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8F4D6CB-1645-4D89-B821-3048661BD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60"/>
    </mc:Choice>
    <mc:Fallback>
      <p:transition spd="slow" advTm="1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705" y="231489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2. </a:t>
            </a:r>
            <a:r>
              <a:rPr kumimoji="0" lang="zh-CN" altLang="en-US" sz="2800" b="1" dirty="0"/>
              <a:t>程序结构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主要模块</a:t>
            </a:r>
            <a:endParaRPr kumimoji="0" lang="zh-CN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630CFE-1E5B-4FBD-B320-3EBDB1C8B598}"/>
              </a:ext>
            </a:extLst>
          </p:cNvPr>
          <p:cNvSpPr/>
          <p:nvPr/>
        </p:nvSpPr>
        <p:spPr>
          <a:xfrm>
            <a:off x="323528" y="1959682"/>
            <a:ext cx="504056" cy="13681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优化程序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DDBCB1-B8D3-4049-BCA7-5CA852C37A13}"/>
              </a:ext>
            </a:extLst>
          </p:cNvPr>
          <p:cNvSpPr/>
          <p:nvPr/>
        </p:nvSpPr>
        <p:spPr>
          <a:xfrm>
            <a:off x="1088070" y="2680990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并行计算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6550A5-8BFB-4483-A478-1494852E9513}"/>
              </a:ext>
            </a:extLst>
          </p:cNvPr>
          <p:cNvSpPr/>
          <p:nvPr/>
        </p:nvSpPr>
        <p:spPr>
          <a:xfrm>
            <a:off x="1088070" y="1361399"/>
            <a:ext cx="1728192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变量声明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36D55D-1EC4-40D0-8D86-D5ED1665FAAD}"/>
              </a:ext>
            </a:extLst>
          </p:cNvPr>
          <p:cNvSpPr/>
          <p:nvPr/>
        </p:nvSpPr>
        <p:spPr>
          <a:xfrm>
            <a:off x="1088070" y="2032918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读入数据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D9FBFE-886A-4B71-8AEF-E86DB75810E6}"/>
              </a:ext>
            </a:extLst>
          </p:cNvPr>
          <p:cNvSpPr/>
          <p:nvPr/>
        </p:nvSpPr>
        <p:spPr>
          <a:xfrm>
            <a:off x="1088070" y="3329063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输出结果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5B907C5-6D70-47C5-AA17-011CE5FD12E6}"/>
              </a:ext>
            </a:extLst>
          </p:cNvPr>
          <p:cNvCxnSpPr/>
          <p:nvPr/>
        </p:nvCxnSpPr>
        <p:spPr>
          <a:xfrm>
            <a:off x="1952165" y="1816894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08770B1-5E28-40A5-ADF6-0DE73E828C47}"/>
              </a:ext>
            </a:extLst>
          </p:cNvPr>
          <p:cNvCxnSpPr/>
          <p:nvPr/>
        </p:nvCxnSpPr>
        <p:spPr>
          <a:xfrm>
            <a:off x="1949066" y="2464966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7CA0B12-11D9-4DBC-B494-B5EC46587A6F}"/>
              </a:ext>
            </a:extLst>
          </p:cNvPr>
          <p:cNvCxnSpPr/>
          <p:nvPr/>
        </p:nvCxnSpPr>
        <p:spPr>
          <a:xfrm>
            <a:off x="1945967" y="3113038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2059888-72C7-492D-B7B5-400342374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85" y="796664"/>
            <a:ext cx="3304991" cy="14201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5EAFF9-0BFF-42F6-B9C5-8F98A281C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94" y="1361399"/>
            <a:ext cx="2543892" cy="85541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B7CDDDA-17A0-455F-B7FA-AECFAC71E694}"/>
              </a:ext>
            </a:extLst>
          </p:cNvPr>
          <p:cNvSpPr txBox="1"/>
          <p:nvPr/>
        </p:nvSpPr>
        <p:spPr>
          <a:xfrm>
            <a:off x="3185977" y="2557351"/>
            <a:ext cx="512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舍弃了源程序中的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类型对象与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752A04-EDF8-4BE3-A9AF-494731CB2025}"/>
              </a:ext>
            </a:extLst>
          </p:cNvPr>
          <p:cNvSpPr txBox="1"/>
          <p:nvPr/>
        </p:nvSpPr>
        <p:spPr>
          <a:xfrm>
            <a:off x="3185977" y="3036591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优化程序中选择了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245AAF-8B55-4860-A74F-5BA1D177AE18}"/>
              </a:ext>
            </a:extLst>
          </p:cNvPr>
          <p:cNvSpPr txBox="1"/>
          <p:nvPr/>
        </p:nvSpPr>
        <p:spPr>
          <a:xfrm>
            <a:off x="3185977" y="3435846"/>
            <a:ext cx="5706503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虽然损失了一定的精度，但在误差允许范围内增加了单次计算的数量，从而减少计算时间，实现优化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D2A1C82-01AA-43D4-A4E5-2570F14BB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7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68"/>
    </mc:Choice>
    <mc:Fallback>
      <p:transition spd="slow" advTm="19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705" y="231489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2. </a:t>
            </a:r>
            <a:r>
              <a:rPr kumimoji="0" lang="zh-CN" altLang="en-US" sz="2800" b="1" dirty="0"/>
              <a:t>程序结构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主要模块</a:t>
            </a:r>
            <a:endParaRPr kumimoji="0" lang="zh-CN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630CFE-1E5B-4FBD-B320-3EBDB1C8B598}"/>
              </a:ext>
            </a:extLst>
          </p:cNvPr>
          <p:cNvSpPr/>
          <p:nvPr/>
        </p:nvSpPr>
        <p:spPr>
          <a:xfrm>
            <a:off x="323528" y="1959682"/>
            <a:ext cx="504056" cy="13681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优化程序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DDBCB1-B8D3-4049-BCA7-5CA852C37A13}"/>
              </a:ext>
            </a:extLst>
          </p:cNvPr>
          <p:cNvSpPr/>
          <p:nvPr/>
        </p:nvSpPr>
        <p:spPr>
          <a:xfrm>
            <a:off x="1173448" y="2706882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并行计算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6550A5-8BFB-4483-A478-1494852E9513}"/>
              </a:ext>
            </a:extLst>
          </p:cNvPr>
          <p:cNvSpPr/>
          <p:nvPr/>
        </p:nvSpPr>
        <p:spPr>
          <a:xfrm>
            <a:off x="1174996" y="1387291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变量声明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36D55D-1EC4-40D0-8D86-D5ED1665FAAD}"/>
              </a:ext>
            </a:extLst>
          </p:cNvPr>
          <p:cNvSpPr/>
          <p:nvPr/>
        </p:nvSpPr>
        <p:spPr>
          <a:xfrm>
            <a:off x="1173448" y="2058810"/>
            <a:ext cx="1728192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读入数据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D9FBFE-886A-4B71-8AEF-E86DB75810E6}"/>
              </a:ext>
            </a:extLst>
          </p:cNvPr>
          <p:cNvSpPr/>
          <p:nvPr/>
        </p:nvSpPr>
        <p:spPr>
          <a:xfrm>
            <a:off x="1173448" y="3354955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输出结果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5B907C5-6D70-47C5-AA17-011CE5FD12E6}"/>
              </a:ext>
            </a:extLst>
          </p:cNvPr>
          <p:cNvCxnSpPr/>
          <p:nvPr/>
        </p:nvCxnSpPr>
        <p:spPr>
          <a:xfrm>
            <a:off x="2037543" y="1842786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08770B1-5E28-40A5-ADF6-0DE73E828C47}"/>
              </a:ext>
            </a:extLst>
          </p:cNvPr>
          <p:cNvCxnSpPr/>
          <p:nvPr/>
        </p:nvCxnSpPr>
        <p:spPr>
          <a:xfrm>
            <a:off x="2034444" y="2490858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7CA0B12-11D9-4DBC-B494-B5EC46587A6F}"/>
              </a:ext>
            </a:extLst>
          </p:cNvPr>
          <p:cNvCxnSpPr/>
          <p:nvPr/>
        </p:nvCxnSpPr>
        <p:spPr>
          <a:xfrm>
            <a:off x="2031345" y="3138930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86D7907-2C9A-405E-9496-171B15614D16}"/>
              </a:ext>
            </a:extLst>
          </p:cNvPr>
          <p:cNvSpPr txBox="1"/>
          <p:nvPr/>
        </p:nvSpPr>
        <p:spPr>
          <a:xfrm>
            <a:off x="3491880" y="105958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采用了</a:t>
            </a:r>
            <a:r>
              <a:rPr lang="en-US" altLang="zh-CN" dirty="0"/>
              <a:t>0</a:t>
            </a:r>
            <a:r>
              <a:rPr lang="zh-CN" altLang="en-US" dirty="0"/>
              <a:t>号进程读取，向其它进程发散的模式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757C7B-BC1C-4DA4-942A-2E0C126C78AD}"/>
              </a:ext>
            </a:extLst>
          </p:cNvPr>
          <p:cNvSpPr/>
          <p:nvPr/>
        </p:nvSpPr>
        <p:spPr>
          <a:xfrm>
            <a:off x="3475106" y="2024541"/>
            <a:ext cx="428949" cy="15841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输入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文件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690037-4FB8-4926-ADD0-603230655D53}"/>
              </a:ext>
            </a:extLst>
          </p:cNvPr>
          <p:cNvSpPr/>
          <p:nvPr/>
        </p:nvSpPr>
        <p:spPr>
          <a:xfrm>
            <a:off x="4621034" y="2024541"/>
            <a:ext cx="432048" cy="1584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0</a:t>
            </a:r>
            <a:r>
              <a:rPr lang="zh-CN" altLang="en-US" b="1" dirty="0">
                <a:solidFill>
                  <a:schemeClr val="tx1"/>
                </a:solidFill>
              </a:rPr>
              <a:t>号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进程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9E357F-93AC-4244-9A92-61C3A7F86708}"/>
              </a:ext>
            </a:extLst>
          </p:cNvPr>
          <p:cNvSpPr/>
          <p:nvPr/>
        </p:nvSpPr>
        <p:spPr>
          <a:xfrm>
            <a:off x="7003497" y="1699124"/>
            <a:ext cx="136475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1</a:t>
            </a:r>
            <a:r>
              <a:rPr lang="zh-CN" altLang="en-US" b="1" dirty="0">
                <a:solidFill>
                  <a:schemeClr val="tx1"/>
                </a:solidFill>
              </a:rPr>
              <a:t>号进程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CE88DF-ADCA-471A-8177-62E4CA8FC313}"/>
              </a:ext>
            </a:extLst>
          </p:cNvPr>
          <p:cNvSpPr/>
          <p:nvPr/>
        </p:nvSpPr>
        <p:spPr>
          <a:xfrm>
            <a:off x="7008642" y="2298542"/>
            <a:ext cx="136475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2</a:t>
            </a:r>
            <a:r>
              <a:rPr lang="zh-CN" altLang="en-US" b="1" dirty="0">
                <a:solidFill>
                  <a:schemeClr val="tx1"/>
                </a:solidFill>
              </a:rPr>
              <a:t>号进程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2A6863-E4EE-40ED-9879-CBC7982B29B2}"/>
              </a:ext>
            </a:extLst>
          </p:cNvPr>
          <p:cNvSpPr/>
          <p:nvPr/>
        </p:nvSpPr>
        <p:spPr>
          <a:xfrm>
            <a:off x="7009696" y="3572713"/>
            <a:ext cx="136475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</a:t>
            </a:r>
            <a:r>
              <a:rPr lang="zh-CN" altLang="en-US" b="1" dirty="0">
                <a:solidFill>
                  <a:schemeClr val="tx1"/>
                </a:solidFill>
              </a:rPr>
              <a:t>号进程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92ECDC3-22CE-45BE-83B1-4A7BCD0985FC}"/>
              </a:ext>
            </a:extLst>
          </p:cNvPr>
          <p:cNvGrpSpPr/>
          <p:nvPr/>
        </p:nvGrpSpPr>
        <p:grpSpPr>
          <a:xfrm>
            <a:off x="3979161" y="2343282"/>
            <a:ext cx="572965" cy="869533"/>
            <a:chOff x="4067944" y="2314427"/>
            <a:chExt cx="572965" cy="869533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ACCF8A4-8747-4257-BD10-9FA3664B4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7944" y="2787774"/>
              <a:ext cx="572965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6FF9F7F-2269-4E7C-912B-356BA33CDDD3}"/>
                </a:ext>
              </a:extLst>
            </p:cNvPr>
            <p:cNvSpPr txBox="1"/>
            <p:nvPr/>
          </p:nvSpPr>
          <p:spPr>
            <a:xfrm>
              <a:off x="4201894" y="2314427"/>
              <a:ext cx="415498" cy="869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读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zh-CN" altLang="en-US" dirty="0"/>
                <a:t>取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83528F7-D455-433D-A4FD-297EA61AB8F1}"/>
              </a:ext>
            </a:extLst>
          </p:cNvPr>
          <p:cNvGrpSpPr/>
          <p:nvPr/>
        </p:nvGrpSpPr>
        <p:grpSpPr>
          <a:xfrm>
            <a:off x="5131289" y="2354551"/>
            <a:ext cx="828092" cy="869533"/>
            <a:chOff x="5220072" y="2325696"/>
            <a:chExt cx="828092" cy="869533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0C305D43-4C62-48A1-85D7-43A890B39BAA}"/>
                </a:ext>
              </a:extLst>
            </p:cNvPr>
            <p:cNvCxnSpPr>
              <a:cxnSpLocks/>
            </p:cNvCxnSpPr>
            <p:nvPr/>
          </p:nvCxnSpPr>
          <p:spPr>
            <a:xfrm>
              <a:off x="5220072" y="2787774"/>
              <a:ext cx="828092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69F4D76-BEFF-461A-83D3-EB52943A4FA2}"/>
                </a:ext>
              </a:extLst>
            </p:cNvPr>
            <p:cNvSpPr txBox="1"/>
            <p:nvPr/>
          </p:nvSpPr>
          <p:spPr>
            <a:xfrm>
              <a:off x="5260046" y="2325696"/>
              <a:ext cx="646331" cy="869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/>
                <a:t>计算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zh-CN" altLang="en-US" dirty="0"/>
                <a:t>地址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827D952-E1BD-49DC-BA94-05823BAB14FB}"/>
              </a:ext>
            </a:extLst>
          </p:cNvPr>
          <p:cNvGrpSpPr/>
          <p:nvPr/>
        </p:nvGrpSpPr>
        <p:grpSpPr>
          <a:xfrm>
            <a:off x="5661314" y="1883790"/>
            <a:ext cx="1270175" cy="894259"/>
            <a:chOff x="5750097" y="1854935"/>
            <a:chExt cx="1270175" cy="894259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1635B298-4243-4B0C-83CB-BF33A1332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4168" y="1854935"/>
              <a:ext cx="936104" cy="894259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79A72EC-7340-4CD2-A0D7-915043C0AB2F}"/>
                </a:ext>
              </a:extLst>
            </p:cNvPr>
            <p:cNvSpPr txBox="1"/>
            <p:nvPr/>
          </p:nvSpPr>
          <p:spPr>
            <a:xfrm rot="18985589">
              <a:off x="5750097" y="1972957"/>
              <a:ext cx="1151277" cy="33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/>
                <a:t>对齐分发数据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F98F088-777A-42A2-8752-239B0A811AEA}"/>
              </a:ext>
            </a:extLst>
          </p:cNvPr>
          <p:cNvGrpSpPr/>
          <p:nvPr/>
        </p:nvGrpSpPr>
        <p:grpSpPr>
          <a:xfrm>
            <a:off x="5920774" y="2297262"/>
            <a:ext cx="1107996" cy="519367"/>
            <a:chOff x="6009557" y="2268407"/>
            <a:chExt cx="1107996" cy="519367"/>
          </a:xfrm>
        </p:grpSpPr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B6DCA1F7-882C-43C6-AC1A-1A8C1030F4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4168" y="2463458"/>
              <a:ext cx="936104" cy="324316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1A4FF43E-E7B8-4884-9770-D238A62CD6BA}"/>
                </a:ext>
              </a:extLst>
            </p:cNvPr>
            <p:cNvSpPr txBox="1"/>
            <p:nvPr/>
          </p:nvSpPr>
          <p:spPr>
            <a:xfrm rot="20513881">
              <a:off x="6009557" y="2268407"/>
              <a:ext cx="1107996" cy="33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/>
                <a:t>对齐分发数据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57BF199-8B6A-4F1E-B720-9BC047C6F0D3}"/>
              </a:ext>
            </a:extLst>
          </p:cNvPr>
          <p:cNvGrpSpPr/>
          <p:nvPr/>
        </p:nvGrpSpPr>
        <p:grpSpPr>
          <a:xfrm>
            <a:off x="5995385" y="2873244"/>
            <a:ext cx="1140126" cy="884135"/>
            <a:chOff x="6084168" y="2844389"/>
            <a:chExt cx="1140126" cy="884135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72E2432F-2089-4010-9A74-B7BE7E4BB762}"/>
                </a:ext>
              </a:extLst>
            </p:cNvPr>
            <p:cNvCxnSpPr>
              <a:cxnSpLocks/>
            </p:cNvCxnSpPr>
            <p:nvPr/>
          </p:nvCxnSpPr>
          <p:spPr>
            <a:xfrm>
              <a:off x="6084168" y="2844389"/>
              <a:ext cx="936104" cy="884135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F01D652-D355-4EF0-8652-FDDFB6B9B56A}"/>
                </a:ext>
              </a:extLst>
            </p:cNvPr>
            <p:cNvSpPr txBox="1"/>
            <p:nvPr/>
          </p:nvSpPr>
          <p:spPr>
            <a:xfrm rot="2518331">
              <a:off x="6116298" y="2942767"/>
              <a:ext cx="1107996" cy="333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/>
                <a:t>对齐分发数据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BD2227F-48FB-48E6-9E28-047724889790}"/>
              </a:ext>
            </a:extLst>
          </p:cNvPr>
          <p:cNvGrpSpPr/>
          <p:nvPr/>
        </p:nvGrpSpPr>
        <p:grpSpPr>
          <a:xfrm rot="5400000">
            <a:off x="7513023" y="3056422"/>
            <a:ext cx="368564" cy="63008"/>
            <a:chOff x="2152935" y="2857526"/>
            <a:chExt cx="368564" cy="63008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17CC40F-54AA-4742-B6FD-0910BFC69910}"/>
                </a:ext>
              </a:extLst>
            </p:cNvPr>
            <p:cNvSpPr/>
            <p:nvPr/>
          </p:nvSpPr>
          <p:spPr>
            <a:xfrm rot="5400000">
              <a:off x="2453992" y="2853027"/>
              <a:ext cx="63007" cy="7200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FE084DAD-C12F-4D65-8A41-1A3E6AC11661}"/>
                </a:ext>
              </a:extLst>
            </p:cNvPr>
            <p:cNvSpPr/>
            <p:nvPr/>
          </p:nvSpPr>
          <p:spPr>
            <a:xfrm rot="5400000">
              <a:off x="2305713" y="2857148"/>
              <a:ext cx="63007" cy="6376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7B56F82-E611-42A9-8229-D8000D251B80}"/>
                </a:ext>
              </a:extLst>
            </p:cNvPr>
            <p:cNvSpPr/>
            <p:nvPr/>
          </p:nvSpPr>
          <p:spPr>
            <a:xfrm rot="5400000">
              <a:off x="2153313" y="2857148"/>
              <a:ext cx="63007" cy="6376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557F6600-BB43-46ED-B2C4-6C908393E541}"/>
              </a:ext>
            </a:extLst>
          </p:cNvPr>
          <p:cNvSpPr txBox="1"/>
          <p:nvPr/>
        </p:nvSpPr>
        <p:spPr>
          <a:xfrm>
            <a:off x="1704710" y="4105040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Tip</a:t>
            </a:r>
            <a:r>
              <a:rPr lang="zh-CN" altLang="en-US" dirty="0"/>
              <a:t>：使得无论</a:t>
            </a:r>
            <a:r>
              <a:rPr lang="en-US" altLang="zh-CN" dirty="0"/>
              <a:t>m</a:t>
            </a:r>
            <a:r>
              <a:rPr lang="zh-CN" altLang="en-US" dirty="0"/>
              <a:t>能否被除尽，各进程计算时数据都是对齐的</a:t>
            </a:r>
          </a:p>
        </p:txBody>
      </p:sp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5A694953-452C-44A3-8825-D14B1EB24E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533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2"/>
    </mc:Choice>
    <mc:Fallback>
      <p:transition spd="slow" advTm="10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705" y="231489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2. </a:t>
            </a:r>
            <a:r>
              <a:rPr kumimoji="0" lang="zh-CN" altLang="en-US" sz="2800" b="1" dirty="0"/>
              <a:t>程序结构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主要模块</a:t>
            </a:r>
            <a:endParaRPr kumimoji="0" lang="zh-CN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630CFE-1E5B-4FBD-B320-3EBDB1C8B598}"/>
              </a:ext>
            </a:extLst>
          </p:cNvPr>
          <p:cNvSpPr/>
          <p:nvPr/>
        </p:nvSpPr>
        <p:spPr>
          <a:xfrm>
            <a:off x="1109417" y="1641873"/>
            <a:ext cx="504056" cy="13681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优化程序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DDBCB1-B8D3-4049-BCA7-5CA852C37A13}"/>
              </a:ext>
            </a:extLst>
          </p:cNvPr>
          <p:cNvSpPr/>
          <p:nvPr/>
        </p:nvSpPr>
        <p:spPr>
          <a:xfrm>
            <a:off x="1979712" y="2355726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并行计算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6550A5-8BFB-4483-A478-1494852E9513}"/>
              </a:ext>
            </a:extLst>
          </p:cNvPr>
          <p:cNvSpPr/>
          <p:nvPr/>
        </p:nvSpPr>
        <p:spPr>
          <a:xfrm>
            <a:off x="1973513" y="1029805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变量声明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36D55D-1EC4-40D0-8D86-D5ED1665FAAD}"/>
              </a:ext>
            </a:extLst>
          </p:cNvPr>
          <p:cNvSpPr/>
          <p:nvPr/>
        </p:nvSpPr>
        <p:spPr>
          <a:xfrm>
            <a:off x="1979712" y="1707654"/>
            <a:ext cx="1728192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读入数据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D9FBFE-886A-4B71-8AEF-E86DB75810E6}"/>
              </a:ext>
            </a:extLst>
          </p:cNvPr>
          <p:cNvSpPr/>
          <p:nvPr/>
        </p:nvSpPr>
        <p:spPr>
          <a:xfrm>
            <a:off x="1979712" y="3003799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输出结果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5B907C5-6D70-47C5-AA17-011CE5FD12E6}"/>
              </a:ext>
            </a:extLst>
          </p:cNvPr>
          <p:cNvCxnSpPr/>
          <p:nvPr/>
        </p:nvCxnSpPr>
        <p:spPr>
          <a:xfrm>
            <a:off x="2843807" y="1491630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08770B1-5E28-40A5-ADF6-0DE73E828C47}"/>
              </a:ext>
            </a:extLst>
          </p:cNvPr>
          <p:cNvCxnSpPr/>
          <p:nvPr/>
        </p:nvCxnSpPr>
        <p:spPr>
          <a:xfrm>
            <a:off x="2840708" y="2139702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7CA0B12-11D9-4DBC-B494-B5EC46587A6F}"/>
              </a:ext>
            </a:extLst>
          </p:cNvPr>
          <p:cNvCxnSpPr/>
          <p:nvPr/>
        </p:nvCxnSpPr>
        <p:spPr>
          <a:xfrm>
            <a:off x="2837609" y="2787774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3E6336C5-CEB0-43EE-8A7E-722A821E6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829824"/>
            <a:ext cx="2939932" cy="28357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59837C-E9E0-4465-A7AD-8C2DC8878A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9"/>
          <a:stretch/>
        </p:blipFill>
        <p:spPr>
          <a:xfrm>
            <a:off x="395536" y="3746577"/>
            <a:ext cx="8532440" cy="1192268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6795FE6-1348-4314-894C-06B3F6B163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6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5"/>
    </mc:Choice>
    <mc:Fallback>
      <p:transition spd="slow" advTm="3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705" y="231489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2. </a:t>
            </a:r>
            <a:r>
              <a:rPr kumimoji="0" lang="zh-CN" altLang="en-US" sz="2800" b="1" dirty="0"/>
              <a:t>程序结构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主要模块</a:t>
            </a:r>
            <a:endParaRPr kumimoji="0" lang="zh-CN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630CFE-1E5B-4FBD-B320-3EBDB1C8B598}"/>
              </a:ext>
            </a:extLst>
          </p:cNvPr>
          <p:cNvSpPr/>
          <p:nvPr/>
        </p:nvSpPr>
        <p:spPr>
          <a:xfrm>
            <a:off x="323528" y="1959682"/>
            <a:ext cx="504056" cy="13681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优化程序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DDBCB1-B8D3-4049-BCA7-5CA852C37A13}"/>
              </a:ext>
            </a:extLst>
          </p:cNvPr>
          <p:cNvSpPr/>
          <p:nvPr/>
        </p:nvSpPr>
        <p:spPr>
          <a:xfrm>
            <a:off x="1118716" y="2663233"/>
            <a:ext cx="1728192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并行计算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6550A5-8BFB-4483-A478-1494852E9513}"/>
              </a:ext>
            </a:extLst>
          </p:cNvPr>
          <p:cNvSpPr/>
          <p:nvPr/>
        </p:nvSpPr>
        <p:spPr>
          <a:xfrm>
            <a:off x="1112517" y="1345677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变量声明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36D55D-1EC4-40D0-8D86-D5ED1665FAAD}"/>
              </a:ext>
            </a:extLst>
          </p:cNvPr>
          <p:cNvSpPr/>
          <p:nvPr/>
        </p:nvSpPr>
        <p:spPr>
          <a:xfrm>
            <a:off x="1118716" y="2015161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读入数据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D9FBFE-886A-4B71-8AEF-E86DB75810E6}"/>
              </a:ext>
            </a:extLst>
          </p:cNvPr>
          <p:cNvSpPr/>
          <p:nvPr/>
        </p:nvSpPr>
        <p:spPr>
          <a:xfrm>
            <a:off x="1118716" y="3311306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输出结果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5B907C5-6D70-47C5-AA17-011CE5FD12E6}"/>
              </a:ext>
            </a:extLst>
          </p:cNvPr>
          <p:cNvCxnSpPr/>
          <p:nvPr/>
        </p:nvCxnSpPr>
        <p:spPr>
          <a:xfrm>
            <a:off x="1982811" y="1799137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08770B1-5E28-40A5-ADF6-0DE73E828C47}"/>
              </a:ext>
            </a:extLst>
          </p:cNvPr>
          <p:cNvCxnSpPr/>
          <p:nvPr/>
        </p:nvCxnSpPr>
        <p:spPr>
          <a:xfrm>
            <a:off x="1979712" y="2447209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7CA0B12-11D9-4DBC-B494-B5EC46587A6F}"/>
              </a:ext>
            </a:extLst>
          </p:cNvPr>
          <p:cNvCxnSpPr/>
          <p:nvPr/>
        </p:nvCxnSpPr>
        <p:spPr>
          <a:xfrm>
            <a:off x="1976613" y="3095281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695A6A1-4F5F-4691-B951-9BA554DA3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62905"/>
            <a:ext cx="5660741" cy="19335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F29CB901-1461-48EF-A8EE-5FA62351F30D}"/>
              </a:ext>
            </a:extLst>
          </p:cNvPr>
          <p:cNvSpPr txBox="1"/>
          <p:nvPr/>
        </p:nvSpPr>
        <p:spPr>
          <a:xfrm>
            <a:off x="3136187" y="1775016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改写计算函数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logDataVSPrior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，实现并行计算：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ED5E67-6F5C-4154-A4D2-5884DBF1C099}"/>
              </a:ext>
            </a:extLst>
          </p:cNvPr>
          <p:cNvSpPr txBox="1"/>
          <p:nvPr/>
        </p:nvSpPr>
        <p:spPr>
          <a:xfrm>
            <a:off x="3275856" y="2202418"/>
            <a:ext cx="5535315" cy="87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 将图片像素点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分为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MPI_p_num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块进行计算。其中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MPI_p_num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为进程数；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FF3E814-4B63-4586-9182-0C10E168ABBC}"/>
              </a:ext>
            </a:extLst>
          </p:cNvPr>
          <p:cNvSpPr txBox="1"/>
          <p:nvPr/>
        </p:nvSpPr>
        <p:spPr>
          <a:xfrm>
            <a:off x="3271203" y="3131239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 利用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avx_512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指令集进行手动向量化优化；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8DC9E5-92D8-4969-A0E9-9894B2E40BB2}"/>
              </a:ext>
            </a:extLst>
          </p:cNvPr>
          <p:cNvSpPr txBox="1"/>
          <p:nvPr/>
        </p:nvSpPr>
        <p:spPr>
          <a:xfrm>
            <a:off x="3271203" y="3543858"/>
            <a:ext cx="5544619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③ 将计算循环与累加循环分开，减少关键路径，增加指令多发并行几率。同时使累加部分可以被编译器自动向量化。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C6F32F-5981-4A1D-9EC1-F8CBC299D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345677"/>
            <a:ext cx="5660741" cy="301906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DFAC55E8-A5DF-40AA-8B6E-B7148C9E5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2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03"/>
    </mc:Choice>
    <mc:Fallback>
      <p:transition spd="slow" advTm="22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705" y="231489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2. </a:t>
            </a:r>
            <a:r>
              <a:rPr kumimoji="0" lang="zh-CN" altLang="en-US" sz="2800" b="1" dirty="0"/>
              <a:t>程序结构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主要模块</a:t>
            </a:r>
            <a:endParaRPr kumimoji="0" lang="zh-CN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630CFE-1E5B-4FBD-B320-3EBDB1C8B598}"/>
              </a:ext>
            </a:extLst>
          </p:cNvPr>
          <p:cNvSpPr/>
          <p:nvPr/>
        </p:nvSpPr>
        <p:spPr>
          <a:xfrm>
            <a:off x="323528" y="1959682"/>
            <a:ext cx="504056" cy="13681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优化程序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DDBCB1-B8D3-4049-BCA7-5CA852C37A13}"/>
              </a:ext>
            </a:extLst>
          </p:cNvPr>
          <p:cNvSpPr/>
          <p:nvPr/>
        </p:nvSpPr>
        <p:spPr>
          <a:xfrm>
            <a:off x="1186117" y="2669971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并行计算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6550A5-8BFB-4483-A478-1494852E9513}"/>
              </a:ext>
            </a:extLst>
          </p:cNvPr>
          <p:cNvSpPr/>
          <p:nvPr/>
        </p:nvSpPr>
        <p:spPr>
          <a:xfrm>
            <a:off x="1187624" y="1347614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变量声明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36D55D-1EC4-40D0-8D86-D5ED1665FAAD}"/>
              </a:ext>
            </a:extLst>
          </p:cNvPr>
          <p:cNvSpPr/>
          <p:nvPr/>
        </p:nvSpPr>
        <p:spPr>
          <a:xfrm>
            <a:off x="1186117" y="2021899"/>
            <a:ext cx="172819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读入数据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D9FBFE-886A-4B71-8AEF-E86DB75810E6}"/>
              </a:ext>
            </a:extLst>
          </p:cNvPr>
          <p:cNvSpPr/>
          <p:nvPr/>
        </p:nvSpPr>
        <p:spPr>
          <a:xfrm>
            <a:off x="1186117" y="3318044"/>
            <a:ext cx="1728192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输出结果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5B907C5-6D70-47C5-AA17-011CE5FD12E6}"/>
              </a:ext>
            </a:extLst>
          </p:cNvPr>
          <p:cNvCxnSpPr/>
          <p:nvPr/>
        </p:nvCxnSpPr>
        <p:spPr>
          <a:xfrm>
            <a:off x="2050212" y="1805875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08770B1-5E28-40A5-ADF6-0DE73E828C47}"/>
              </a:ext>
            </a:extLst>
          </p:cNvPr>
          <p:cNvCxnSpPr/>
          <p:nvPr/>
        </p:nvCxnSpPr>
        <p:spPr>
          <a:xfrm>
            <a:off x="2047113" y="2453947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7CA0B12-11D9-4DBC-B494-B5EC46587A6F}"/>
              </a:ext>
            </a:extLst>
          </p:cNvPr>
          <p:cNvCxnSpPr/>
          <p:nvPr/>
        </p:nvCxnSpPr>
        <p:spPr>
          <a:xfrm>
            <a:off x="2044014" y="3102019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1AC36221-6D01-487C-8D6E-4F41A9656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275606"/>
            <a:ext cx="5007485" cy="17401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8D09CD5-7B0E-4B55-830C-43425BF309B2}"/>
              </a:ext>
            </a:extLst>
          </p:cNvPr>
          <p:cNvSpPr txBox="1"/>
          <p:nvPr/>
        </p:nvSpPr>
        <p:spPr>
          <a:xfrm>
            <a:off x="3699574" y="3069036"/>
            <a:ext cx="4544834" cy="1701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①从各进程中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结果数据生成完整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②舍弃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ofstream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输出，选择了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fprintf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一方面精确控制输出格式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另一方面大大降低了输出时间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FCA19C-9C41-41FF-9219-58C4B551F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9" y="884722"/>
            <a:ext cx="5007484" cy="265761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F1E668F-81FE-46FE-A40E-E3142A0C8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85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81"/>
    </mc:Choice>
    <mc:Fallback>
      <p:transition spd="slow" advTm="1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标题 1">
            <a:extLst>
              <a:ext uri="{FF2B5EF4-FFF2-40B4-BE49-F238E27FC236}">
                <a16:creationId xmlns:a16="http://schemas.microsoft.com/office/drawing/2014/main" id="{A2448D26-9D0B-4347-862B-C4497BBEA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028" y="1995686"/>
            <a:ext cx="6407943" cy="913756"/>
          </a:xfrm>
        </p:spPr>
        <p:txBody>
          <a:bodyPr/>
          <a:lstStyle/>
          <a:p>
            <a:pPr eaLnBrk="1" hangingPunct="1">
              <a:spcBef>
                <a:spcPts val="11100"/>
              </a:spcBef>
            </a:pPr>
            <a:r>
              <a:rPr kumimoji="0" lang="en-US" altLang="zh-CN" sz="4000" b="1" dirty="0">
                <a:latin typeface="宋体" panose="02010600030101010101" pitchFamily="2" charset="-122"/>
              </a:rPr>
              <a:t>3.</a:t>
            </a:r>
            <a:r>
              <a:rPr kumimoji="0" lang="zh-CN" altLang="en-US" sz="4000" b="1" dirty="0">
                <a:latin typeface="宋体" panose="02010600030101010101" pitchFamily="2" charset="-122"/>
              </a:rPr>
              <a:t>优化细则</a:t>
            </a:r>
            <a:endParaRPr kumimoji="0" lang="zh-CN" altLang="en-US" sz="3100" b="1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A276503-BC56-4ACC-A9EB-D96AE3D8E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63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0"/>
    </mc:Choice>
    <mc:Fallback>
      <p:transition spd="slow" advTm="4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4064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3. </a:t>
            </a:r>
            <a:r>
              <a:rPr kumimoji="0" lang="zh-CN" altLang="en-US" sz="2800" b="1" dirty="0"/>
              <a:t>优化细则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并行优化</a:t>
            </a:r>
            <a:endParaRPr kumimoji="0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8AD3FE-119A-496A-8ECB-31F00B164A76}"/>
              </a:ext>
            </a:extLst>
          </p:cNvPr>
          <p:cNvSpPr txBox="1"/>
          <p:nvPr/>
        </p:nvSpPr>
        <p:spPr>
          <a:xfrm>
            <a:off x="84381" y="42046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优化一：图像的分块处理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E3D0CCE-C3EE-4F8C-8905-62AD5CB62FF7}"/>
              </a:ext>
            </a:extLst>
          </p:cNvPr>
          <p:cNvGrpSpPr/>
          <p:nvPr/>
        </p:nvGrpSpPr>
        <p:grpSpPr>
          <a:xfrm>
            <a:off x="4588584" y="615467"/>
            <a:ext cx="4270310" cy="4273058"/>
            <a:chOff x="4797718" y="586891"/>
            <a:chExt cx="4270310" cy="4273058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23058E29-CCC3-4089-917E-ECAFA6FCAAC2}"/>
                </a:ext>
              </a:extLst>
            </p:cNvPr>
            <p:cNvGrpSpPr/>
            <p:nvPr/>
          </p:nvGrpSpPr>
          <p:grpSpPr>
            <a:xfrm>
              <a:off x="4814863" y="586891"/>
              <a:ext cx="4253165" cy="4024710"/>
              <a:chOff x="4748349" y="887638"/>
              <a:chExt cx="4253165" cy="4024710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3071BCC8-A7D9-4CF8-A6E6-7DF9C2056764}"/>
                  </a:ext>
                </a:extLst>
              </p:cNvPr>
              <p:cNvGrpSpPr/>
              <p:nvPr/>
            </p:nvGrpSpPr>
            <p:grpSpPr>
              <a:xfrm>
                <a:off x="6509726" y="2715766"/>
                <a:ext cx="63007" cy="368564"/>
                <a:chOff x="2051720" y="1995686"/>
                <a:chExt cx="63007" cy="368564"/>
              </a:xfrm>
            </p:grpSpPr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09D4B1EB-4078-41C4-8FFD-CE97EDE44B3A}"/>
                    </a:ext>
                  </a:extLst>
                </p:cNvPr>
                <p:cNvSpPr/>
                <p:nvPr/>
              </p:nvSpPr>
              <p:spPr>
                <a:xfrm>
                  <a:off x="2051720" y="1995686"/>
                  <a:ext cx="63007" cy="72007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069349AD-77CB-476E-A2C5-BE58A7C8FA3B}"/>
                    </a:ext>
                  </a:extLst>
                </p:cNvPr>
                <p:cNvSpPr/>
                <p:nvPr/>
              </p:nvSpPr>
              <p:spPr>
                <a:xfrm>
                  <a:off x="2051720" y="21480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E43E6A24-DC02-408B-AED0-9F830DB6B659}"/>
                    </a:ext>
                  </a:extLst>
                </p:cNvPr>
                <p:cNvSpPr/>
                <p:nvPr/>
              </p:nvSpPr>
              <p:spPr>
                <a:xfrm>
                  <a:off x="2051720" y="23004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右大括号 55">
                <a:extLst>
                  <a:ext uri="{FF2B5EF4-FFF2-40B4-BE49-F238E27FC236}">
                    <a16:creationId xmlns:a16="http://schemas.microsoft.com/office/drawing/2014/main" id="{6041C1ED-2DD8-477A-B004-F98EC45A7715}"/>
                  </a:ext>
                </a:extLst>
              </p:cNvPr>
              <p:cNvSpPr/>
              <p:nvPr/>
            </p:nvSpPr>
            <p:spPr>
              <a:xfrm>
                <a:off x="8396179" y="887638"/>
                <a:ext cx="324128" cy="402471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06E9044-1FEC-461C-A5CF-93E143D92A96}"/>
                  </a:ext>
                </a:extLst>
              </p:cNvPr>
              <p:cNvSpPr txBox="1"/>
              <p:nvPr/>
            </p:nvSpPr>
            <p:spPr>
              <a:xfrm>
                <a:off x="8727080" y="2744616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</a:rPr>
                  <a:t>k</a:t>
                </a:r>
                <a:endParaRPr lang="zh-CN" altLang="en-US" sz="14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BFEC2E08-0307-44FB-83F6-84B5B8DD3179}"/>
                  </a:ext>
                </a:extLst>
              </p:cNvPr>
              <p:cNvGrpSpPr/>
              <p:nvPr/>
            </p:nvGrpSpPr>
            <p:grpSpPr>
              <a:xfrm>
                <a:off x="4748351" y="910366"/>
                <a:ext cx="3585760" cy="1748591"/>
                <a:chOff x="5004046" y="915566"/>
                <a:chExt cx="3585760" cy="1748591"/>
              </a:xfrm>
            </p:grpSpPr>
            <p:sp>
              <p:nvSpPr>
                <p:cNvPr id="94" name="右大括号 93">
                  <a:extLst>
                    <a:ext uri="{FF2B5EF4-FFF2-40B4-BE49-F238E27FC236}">
                      <a16:creationId xmlns:a16="http://schemas.microsoft.com/office/drawing/2014/main" id="{ECCF002E-B1FF-4BC3-AC58-47FD557C2150}"/>
                    </a:ext>
                  </a:extLst>
                </p:cNvPr>
                <p:cNvSpPr/>
                <p:nvPr/>
              </p:nvSpPr>
              <p:spPr>
                <a:xfrm rot="5400000">
                  <a:off x="6054408" y="1338198"/>
                  <a:ext cx="101164" cy="1898737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2052BA96-42FE-495C-98A1-BBA4C7C87791}"/>
                    </a:ext>
                  </a:extLst>
                </p:cNvPr>
                <p:cNvSpPr/>
                <p:nvPr/>
              </p:nvSpPr>
              <p:spPr>
                <a:xfrm>
                  <a:off x="5155622" y="1053557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右大括号 76">
                  <a:extLst>
                    <a:ext uri="{FF2B5EF4-FFF2-40B4-BE49-F238E27FC236}">
                      <a16:creationId xmlns:a16="http://schemas.microsoft.com/office/drawing/2014/main" id="{4273DB3C-B353-4E24-A2AD-12E14FEA4CE0}"/>
                    </a:ext>
                  </a:extLst>
                </p:cNvPr>
                <p:cNvSpPr/>
                <p:nvPr/>
              </p:nvSpPr>
              <p:spPr>
                <a:xfrm>
                  <a:off x="7236295" y="1053557"/>
                  <a:ext cx="63007" cy="111744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22D3E84-7A04-444D-AF3E-971A172F26E8}"/>
                    </a:ext>
                  </a:extLst>
                </p:cNvPr>
                <p:cNvSpPr txBox="1"/>
                <p:nvPr/>
              </p:nvSpPr>
              <p:spPr>
                <a:xfrm>
                  <a:off x="7308686" y="1458382"/>
                  <a:ext cx="12811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m/</a:t>
                  </a:r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448B38D4-8504-428E-8068-4997A0883A9B}"/>
                    </a:ext>
                  </a:extLst>
                </p:cNvPr>
                <p:cNvSpPr/>
                <p:nvPr/>
              </p:nvSpPr>
              <p:spPr>
                <a:xfrm>
                  <a:off x="5004046" y="915566"/>
                  <a:ext cx="3585759" cy="174859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8751A77E-03AD-455B-ACD5-0ECE1A276AE6}"/>
                    </a:ext>
                  </a:extLst>
                </p:cNvPr>
                <p:cNvSpPr/>
                <p:nvPr/>
              </p:nvSpPr>
              <p:spPr>
                <a:xfrm>
                  <a:off x="5537642" y="1062203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87" name="组合 86">
                  <a:extLst>
                    <a:ext uri="{FF2B5EF4-FFF2-40B4-BE49-F238E27FC236}">
                      <a16:creationId xmlns:a16="http://schemas.microsoft.com/office/drawing/2014/main" id="{8EF6628D-119E-454A-BBB3-CEE74D5E2142}"/>
                    </a:ext>
                  </a:extLst>
                </p:cNvPr>
                <p:cNvGrpSpPr/>
                <p:nvPr/>
              </p:nvGrpSpPr>
              <p:grpSpPr>
                <a:xfrm rot="5400000">
                  <a:off x="6084406" y="1443851"/>
                  <a:ext cx="63007" cy="368564"/>
                  <a:chOff x="2051720" y="1995686"/>
                  <a:chExt cx="63007" cy="368564"/>
                </a:xfrm>
              </p:grpSpPr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D9FB3964-1E94-4F42-9336-B1CC0546F936}"/>
                      </a:ext>
                    </a:extLst>
                  </p:cNvPr>
                  <p:cNvSpPr/>
                  <p:nvPr/>
                </p:nvSpPr>
                <p:spPr>
                  <a:xfrm>
                    <a:off x="2051720" y="1995686"/>
                    <a:ext cx="63007" cy="72007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B76EA2E2-38AE-454D-89FE-CF9A9D464A07}"/>
                      </a:ext>
                    </a:extLst>
                  </p:cNvPr>
                  <p:cNvSpPr/>
                  <p:nvPr/>
                </p:nvSpPr>
                <p:spPr>
                  <a:xfrm>
                    <a:off x="2051720" y="21480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B0B3CFEA-31CD-4311-AAE0-9DDA84649E51}"/>
                      </a:ext>
                    </a:extLst>
                  </p:cNvPr>
                  <p:cNvSpPr/>
                  <p:nvPr/>
                </p:nvSpPr>
                <p:spPr>
                  <a:xfrm>
                    <a:off x="2051720" y="23004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4078181F-CFC2-4E28-8B4E-1589F2DE297E}"/>
                    </a:ext>
                  </a:extLst>
                </p:cNvPr>
                <p:cNvSpPr/>
                <p:nvPr/>
              </p:nvSpPr>
              <p:spPr>
                <a:xfrm>
                  <a:off x="6495497" y="1069814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45C0240-9670-4372-88C3-862A7AD2EDD2}"/>
                    </a:ext>
                  </a:extLst>
                </p:cNvPr>
                <p:cNvSpPr/>
                <p:nvPr/>
              </p:nvSpPr>
              <p:spPr>
                <a:xfrm>
                  <a:off x="6878304" y="1076658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1F4BAF2-C8F3-4283-8431-B068B0FC7997}"/>
                    </a:ext>
                  </a:extLst>
                </p:cNvPr>
                <p:cNvSpPr txBox="1"/>
                <p:nvPr/>
              </p:nvSpPr>
              <p:spPr>
                <a:xfrm>
                  <a:off x="5569687" y="2291386"/>
                  <a:ext cx="1091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744FAC9-CFC2-4575-B49A-7BE71BEC570B}"/>
                  </a:ext>
                </a:extLst>
              </p:cNvPr>
              <p:cNvGrpSpPr/>
              <p:nvPr/>
            </p:nvGrpSpPr>
            <p:grpSpPr>
              <a:xfrm>
                <a:off x="4748349" y="3160766"/>
                <a:ext cx="3585760" cy="1748591"/>
                <a:chOff x="5004046" y="915566"/>
                <a:chExt cx="3585760" cy="1748591"/>
              </a:xfrm>
            </p:grpSpPr>
            <p:sp>
              <p:nvSpPr>
                <p:cNvPr id="102" name="右大括号 101">
                  <a:extLst>
                    <a:ext uri="{FF2B5EF4-FFF2-40B4-BE49-F238E27FC236}">
                      <a16:creationId xmlns:a16="http://schemas.microsoft.com/office/drawing/2014/main" id="{30DA1DBD-810D-48E8-B1B4-AD8A82286E38}"/>
                    </a:ext>
                  </a:extLst>
                </p:cNvPr>
                <p:cNvSpPr/>
                <p:nvPr/>
              </p:nvSpPr>
              <p:spPr>
                <a:xfrm rot="5400000">
                  <a:off x="6054408" y="1338198"/>
                  <a:ext cx="101164" cy="1898737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650DBE9C-F1DE-4A72-971C-7DE6D198488F}"/>
                    </a:ext>
                  </a:extLst>
                </p:cNvPr>
                <p:cNvSpPr/>
                <p:nvPr/>
              </p:nvSpPr>
              <p:spPr>
                <a:xfrm>
                  <a:off x="5155622" y="1053557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右大括号 103">
                  <a:extLst>
                    <a:ext uri="{FF2B5EF4-FFF2-40B4-BE49-F238E27FC236}">
                      <a16:creationId xmlns:a16="http://schemas.microsoft.com/office/drawing/2014/main" id="{0A23F832-8606-4DE0-91F4-36FC5D191820}"/>
                    </a:ext>
                  </a:extLst>
                </p:cNvPr>
                <p:cNvSpPr/>
                <p:nvPr/>
              </p:nvSpPr>
              <p:spPr>
                <a:xfrm>
                  <a:off x="7236295" y="1053557"/>
                  <a:ext cx="63007" cy="111744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B16484A1-4508-4709-AEF6-6407BA4543AA}"/>
                    </a:ext>
                  </a:extLst>
                </p:cNvPr>
                <p:cNvSpPr txBox="1"/>
                <p:nvPr/>
              </p:nvSpPr>
              <p:spPr>
                <a:xfrm>
                  <a:off x="7308686" y="1458382"/>
                  <a:ext cx="12811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m/</a:t>
                  </a:r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E05F478F-143C-4F0B-B7E0-705741658088}"/>
                    </a:ext>
                  </a:extLst>
                </p:cNvPr>
                <p:cNvSpPr/>
                <p:nvPr/>
              </p:nvSpPr>
              <p:spPr>
                <a:xfrm>
                  <a:off x="5004046" y="915566"/>
                  <a:ext cx="3585759" cy="174859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51277CDA-F445-470C-8A59-ACBF754D8F08}"/>
                    </a:ext>
                  </a:extLst>
                </p:cNvPr>
                <p:cNvSpPr/>
                <p:nvPr/>
              </p:nvSpPr>
              <p:spPr>
                <a:xfrm>
                  <a:off x="5537642" y="1062203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EFF9D074-690D-41AB-A6CA-D09FB0018622}"/>
                    </a:ext>
                  </a:extLst>
                </p:cNvPr>
                <p:cNvGrpSpPr/>
                <p:nvPr/>
              </p:nvGrpSpPr>
              <p:grpSpPr>
                <a:xfrm rot="5400000">
                  <a:off x="6084406" y="1443851"/>
                  <a:ext cx="63007" cy="368564"/>
                  <a:chOff x="2051720" y="1995686"/>
                  <a:chExt cx="63007" cy="368564"/>
                </a:xfrm>
              </p:grpSpPr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C6E0A671-C47D-4268-AC21-9462C1935AFD}"/>
                      </a:ext>
                    </a:extLst>
                  </p:cNvPr>
                  <p:cNvSpPr/>
                  <p:nvPr/>
                </p:nvSpPr>
                <p:spPr>
                  <a:xfrm>
                    <a:off x="2051720" y="1995686"/>
                    <a:ext cx="63007" cy="72007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椭圆 112">
                    <a:extLst>
                      <a:ext uri="{FF2B5EF4-FFF2-40B4-BE49-F238E27FC236}">
                        <a16:creationId xmlns:a16="http://schemas.microsoft.com/office/drawing/2014/main" id="{7500EA57-66CC-415A-9A33-164FD573492B}"/>
                      </a:ext>
                    </a:extLst>
                  </p:cNvPr>
                  <p:cNvSpPr/>
                  <p:nvPr/>
                </p:nvSpPr>
                <p:spPr>
                  <a:xfrm>
                    <a:off x="2051720" y="21480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椭圆 113">
                    <a:extLst>
                      <a:ext uri="{FF2B5EF4-FFF2-40B4-BE49-F238E27FC236}">
                        <a16:creationId xmlns:a16="http://schemas.microsoft.com/office/drawing/2014/main" id="{2A9848F1-4D05-4AC1-9AAA-124E076E1695}"/>
                      </a:ext>
                    </a:extLst>
                  </p:cNvPr>
                  <p:cNvSpPr/>
                  <p:nvPr/>
                </p:nvSpPr>
                <p:spPr>
                  <a:xfrm>
                    <a:off x="2051720" y="23004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883DA366-2243-4606-8FF5-507A2851E50D}"/>
                    </a:ext>
                  </a:extLst>
                </p:cNvPr>
                <p:cNvSpPr/>
                <p:nvPr/>
              </p:nvSpPr>
              <p:spPr>
                <a:xfrm>
                  <a:off x="6495497" y="1069814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F878ADF5-CA15-42AA-B777-9C7D6CA42C55}"/>
                    </a:ext>
                  </a:extLst>
                </p:cNvPr>
                <p:cNvSpPr/>
                <p:nvPr/>
              </p:nvSpPr>
              <p:spPr>
                <a:xfrm>
                  <a:off x="6878304" y="1076658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D3031F19-A6C3-499A-802B-A669D5D1F06A}"/>
                    </a:ext>
                  </a:extLst>
                </p:cNvPr>
                <p:cNvSpPr txBox="1"/>
                <p:nvPr/>
              </p:nvSpPr>
              <p:spPr>
                <a:xfrm>
                  <a:off x="5569687" y="2291386"/>
                  <a:ext cx="1091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194274-194B-42D2-98F4-7B84B48019C4}"/>
                </a:ext>
              </a:extLst>
            </p:cNvPr>
            <p:cNvSpPr/>
            <p:nvPr/>
          </p:nvSpPr>
          <p:spPr>
            <a:xfrm>
              <a:off x="4797718" y="4704838"/>
              <a:ext cx="3602904" cy="155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输出结果</a:t>
              </a: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25B3C9B3-FB2C-40EE-865A-BC3C497C18C4}"/>
              </a:ext>
            </a:extLst>
          </p:cNvPr>
          <p:cNvGrpSpPr/>
          <p:nvPr/>
        </p:nvGrpSpPr>
        <p:grpSpPr>
          <a:xfrm>
            <a:off x="401944" y="2069317"/>
            <a:ext cx="3870547" cy="2348986"/>
            <a:chOff x="363697" y="1720534"/>
            <a:chExt cx="3870547" cy="234898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52143AD-A640-4D51-A891-199643B9D450}"/>
                </a:ext>
              </a:extLst>
            </p:cNvPr>
            <p:cNvGrpSpPr/>
            <p:nvPr/>
          </p:nvGrpSpPr>
          <p:grpSpPr>
            <a:xfrm rot="5400000">
              <a:off x="2267466" y="2355965"/>
              <a:ext cx="63007" cy="368564"/>
              <a:chOff x="2051720" y="1995686"/>
              <a:chExt cx="63007" cy="368564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385AA63-D8BB-4D78-B0E5-6DE35E5C6115}"/>
                  </a:ext>
                </a:extLst>
              </p:cNvPr>
              <p:cNvSpPr/>
              <p:nvPr/>
            </p:nvSpPr>
            <p:spPr>
              <a:xfrm>
                <a:off x="2051720" y="1995686"/>
                <a:ext cx="63007" cy="72007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3D2777E-57A4-48C2-AB67-CF493F805393}"/>
                  </a:ext>
                </a:extLst>
              </p:cNvPr>
              <p:cNvSpPr/>
              <p:nvPr/>
            </p:nvSpPr>
            <p:spPr>
              <a:xfrm>
                <a:off x="2051720" y="2148086"/>
                <a:ext cx="63007" cy="6376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944BF18-64FE-4494-A2DA-987E50C2B3AC}"/>
                  </a:ext>
                </a:extLst>
              </p:cNvPr>
              <p:cNvSpPr/>
              <p:nvPr/>
            </p:nvSpPr>
            <p:spPr>
              <a:xfrm>
                <a:off x="2051720" y="2300486"/>
                <a:ext cx="63007" cy="6376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E751D2A3-1D3B-4602-A923-E3A98B7027EB}"/>
                </a:ext>
              </a:extLst>
            </p:cNvPr>
            <p:cNvGrpSpPr/>
            <p:nvPr/>
          </p:nvGrpSpPr>
          <p:grpSpPr>
            <a:xfrm>
              <a:off x="363697" y="1720534"/>
              <a:ext cx="1476447" cy="1748591"/>
              <a:chOff x="269407" y="1821067"/>
              <a:chExt cx="1476447" cy="174859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51BA53-828E-4C06-B0F4-CB8C61316AB2}"/>
                  </a:ext>
                </a:extLst>
              </p:cNvPr>
              <p:cNvSpPr/>
              <p:nvPr/>
            </p:nvSpPr>
            <p:spPr>
              <a:xfrm>
                <a:off x="397853" y="1901339"/>
                <a:ext cx="933787" cy="25232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norm</a:t>
                </a: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70E60671-92AD-4097-9566-CA5503E266E5}"/>
                  </a:ext>
                </a:extLst>
              </p:cNvPr>
              <p:cNvGrpSpPr/>
              <p:nvPr/>
            </p:nvGrpSpPr>
            <p:grpSpPr>
              <a:xfrm>
                <a:off x="836585" y="2227790"/>
                <a:ext cx="63007" cy="368564"/>
                <a:chOff x="2051720" y="1995686"/>
                <a:chExt cx="63007" cy="368564"/>
              </a:xfrm>
            </p:grpSpPr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0FE7038-3895-43E7-B0C1-C6AE1FB04EBF}"/>
                    </a:ext>
                  </a:extLst>
                </p:cNvPr>
                <p:cNvSpPr/>
                <p:nvPr/>
              </p:nvSpPr>
              <p:spPr>
                <a:xfrm>
                  <a:off x="2051720" y="1995686"/>
                  <a:ext cx="63007" cy="72007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BC484FFD-795C-4042-92F4-D4BDBB2AF39E}"/>
                    </a:ext>
                  </a:extLst>
                </p:cNvPr>
                <p:cNvSpPr/>
                <p:nvPr/>
              </p:nvSpPr>
              <p:spPr>
                <a:xfrm>
                  <a:off x="2051720" y="21480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9137E255-9C37-4FC7-8E77-48B1C6E642FE}"/>
                    </a:ext>
                  </a:extLst>
                </p:cNvPr>
                <p:cNvSpPr/>
                <p:nvPr/>
              </p:nvSpPr>
              <p:spPr>
                <a:xfrm>
                  <a:off x="2051720" y="23004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CD7DF38-DB26-4C02-9A54-D792BEDD0428}"/>
                  </a:ext>
                </a:extLst>
              </p:cNvPr>
              <p:cNvSpPr/>
              <p:nvPr/>
            </p:nvSpPr>
            <p:spPr>
              <a:xfrm>
                <a:off x="397853" y="3125962"/>
                <a:ext cx="933787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输出结果</a:t>
                </a:r>
                <a:endParaRPr lang="en-US" altLang="zh-CN" sz="1400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右大括号 18">
                <a:extLst>
                  <a:ext uri="{FF2B5EF4-FFF2-40B4-BE49-F238E27FC236}">
                    <a16:creationId xmlns:a16="http://schemas.microsoft.com/office/drawing/2014/main" id="{C76392D1-08F3-4516-9B61-19C3BBF94DAD}"/>
                  </a:ext>
                </a:extLst>
              </p:cNvPr>
              <p:cNvSpPr/>
              <p:nvPr/>
            </p:nvSpPr>
            <p:spPr>
              <a:xfrm>
                <a:off x="1400255" y="1885432"/>
                <a:ext cx="63007" cy="111744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10B4075-0E68-4F97-87F2-1CCC7BF46E26}"/>
                  </a:ext>
                </a:extLst>
              </p:cNvPr>
              <p:cNvSpPr txBox="1"/>
              <p:nvPr/>
            </p:nvSpPr>
            <p:spPr>
              <a:xfrm>
                <a:off x="1421726" y="2263973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6C111EF-B5EB-4CFA-9050-BDD2A7A30332}"/>
                  </a:ext>
                </a:extLst>
              </p:cNvPr>
              <p:cNvSpPr/>
              <p:nvPr/>
            </p:nvSpPr>
            <p:spPr>
              <a:xfrm>
                <a:off x="269407" y="1821067"/>
                <a:ext cx="1476447" cy="17485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51E6FAEF-6F15-4E6D-9C8B-B4B46418B786}"/>
                  </a:ext>
                </a:extLst>
              </p:cNvPr>
              <p:cNvSpPr/>
              <p:nvPr/>
            </p:nvSpPr>
            <p:spPr>
              <a:xfrm>
                <a:off x="397853" y="2683270"/>
                <a:ext cx="933787" cy="25232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norm</a:t>
                </a:r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99E8DB62-6FF1-4B16-A2D0-0DB94B5328F8}"/>
                </a:ext>
              </a:extLst>
            </p:cNvPr>
            <p:cNvGrpSpPr/>
            <p:nvPr/>
          </p:nvGrpSpPr>
          <p:grpSpPr>
            <a:xfrm>
              <a:off x="2757797" y="1720534"/>
              <a:ext cx="1476447" cy="1748591"/>
              <a:chOff x="269407" y="1821067"/>
              <a:chExt cx="1476447" cy="1748591"/>
            </a:xfrm>
          </p:grpSpPr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64C3B2C0-4D8F-4FFB-AAB7-17CDBA87F7C0}"/>
                  </a:ext>
                </a:extLst>
              </p:cNvPr>
              <p:cNvSpPr/>
              <p:nvPr/>
            </p:nvSpPr>
            <p:spPr>
              <a:xfrm>
                <a:off x="397853" y="1901339"/>
                <a:ext cx="933787" cy="25232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norm</a:t>
                </a:r>
              </a:p>
            </p:txBody>
          </p: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010929D8-AED3-48E7-957B-06F05AF2809F}"/>
                  </a:ext>
                </a:extLst>
              </p:cNvPr>
              <p:cNvGrpSpPr/>
              <p:nvPr/>
            </p:nvGrpSpPr>
            <p:grpSpPr>
              <a:xfrm>
                <a:off x="836585" y="2227790"/>
                <a:ext cx="63007" cy="368564"/>
                <a:chOff x="2051720" y="1995686"/>
                <a:chExt cx="63007" cy="368564"/>
              </a:xfrm>
            </p:grpSpPr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85537A37-633F-40E8-AF45-A5594623E1D7}"/>
                    </a:ext>
                  </a:extLst>
                </p:cNvPr>
                <p:cNvSpPr/>
                <p:nvPr/>
              </p:nvSpPr>
              <p:spPr>
                <a:xfrm>
                  <a:off x="2051720" y="1995686"/>
                  <a:ext cx="63007" cy="72007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5DA24857-597D-44AA-A4EE-DFD6D1E80D74}"/>
                    </a:ext>
                  </a:extLst>
                </p:cNvPr>
                <p:cNvSpPr/>
                <p:nvPr/>
              </p:nvSpPr>
              <p:spPr>
                <a:xfrm>
                  <a:off x="2051720" y="21480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DF6AE51C-7316-447A-9D2D-2E44F603DF35}"/>
                    </a:ext>
                  </a:extLst>
                </p:cNvPr>
                <p:cNvSpPr/>
                <p:nvPr/>
              </p:nvSpPr>
              <p:spPr>
                <a:xfrm>
                  <a:off x="2051720" y="23004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9A137CAE-2ED5-4592-B072-FAA0ACAA000A}"/>
                  </a:ext>
                </a:extLst>
              </p:cNvPr>
              <p:cNvSpPr/>
              <p:nvPr/>
            </p:nvSpPr>
            <p:spPr>
              <a:xfrm>
                <a:off x="397853" y="3125962"/>
                <a:ext cx="933787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输出结果</a:t>
                </a:r>
                <a:endParaRPr lang="en-US" altLang="zh-CN" sz="1400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28" name="右大括号 127">
                <a:extLst>
                  <a:ext uri="{FF2B5EF4-FFF2-40B4-BE49-F238E27FC236}">
                    <a16:creationId xmlns:a16="http://schemas.microsoft.com/office/drawing/2014/main" id="{25B685F8-1E0B-42D0-A906-9B1FDDFB3554}"/>
                  </a:ext>
                </a:extLst>
              </p:cNvPr>
              <p:cNvSpPr/>
              <p:nvPr/>
            </p:nvSpPr>
            <p:spPr>
              <a:xfrm>
                <a:off x="1400255" y="1885432"/>
                <a:ext cx="63007" cy="111744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D23E7E0B-3F14-42F5-BA39-BBA381624B2A}"/>
                  </a:ext>
                </a:extLst>
              </p:cNvPr>
              <p:cNvSpPr txBox="1"/>
              <p:nvPr/>
            </p:nvSpPr>
            <p:spPr>
              <a:xfrm>
                <a:off x="1421726" y="2263973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B6867EF5-2E6E-43A2-BCD4-C6F8FB396B37}"/>
                  </a:ext>
                </a:extLst>
              </p:cNvPr>
              <p:cNvSpPr/>
              <p:nvPr/>
            </p:nvSpPr>
            <p:spPr>
              <a:xfrm>
                <a:off x="269407" y="1821067"/>
                <a:ext cx="1476447" cy="17485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D7229EF7-BD97-4475-BF74-7430DE5168D1}"/>
                  </a:ext>
                </a:extLst>
              </p:cNvPr>
              <p:cNvSpPr/>
              <p:nvPr/>
            </p:nvSpPr>
            <p:spPr>
              <a:xfrm>
                <a:off x="397853" y="2683270"/>
                <a:ext cx="933787" cy="25232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norm</a:t>
                </a:r>
              </a:p>
            </p:txBody>
          </p:sp>
        </p:grpSp>
        <p:sp>
          <p:nvSpPr>
            <p:cNvPr id="123" name="右大括号 122">
              <a:extLst>
                <a:ext uri="{FF2B5EF4-FFF2-40B4-BE49-F238E27FC236}">
                  <a16:creationId xmlns:a16="http://schemas.microsoft.com/office/drawing/2014/main" id="{3D21C164-8B50-4C45-99C5-9E9BC2BF4146}"/>
                </a:ext>
              </a:extLst>
            </p:cNvPr>
            <p:cNvSpPr/>
            <p:nvPr/>
          </p:nvSpPr>
          <p:spPr>
            <a:xfrm rot="5400000">
              <a:off x="2162245" y="1765992"/>
              <a:ext cx="253483" cy="38238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F517F64-A069-4294-92E0-4222E91F2598}"/>
                </a:ext>
              </a:extLst>
            </p:cNvPr>
            <p:cNvSpPr txBox="1"/>
            <p:nvPr/>
          </p:nvSpPr>
          <p:spPr>
            <a:xfrm>
              <a:off x="2161752" y="376174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</a:rPr>
                <a:t>k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7" name="文本框 136">
            <a:extLst>
              <a:ext uri="{FF2B5EF4-FFF2-40B4-BE49-F238E27FC236}">
                <a16:creationId xmlns:a16="http://schemas.microsoft.com/office/drawing/2014/main" id="{4D50557A-2EA3-4F10-B01F-F82BF34D08D7}"/>
              </a:ext>
            </a:extLst>
          </p:cNvPr>
          <p:cNvSpPr txBox="1"/>
          <p:nvPr/>
        </p:nvSpPr>
        <p:spPr>
          <a:xfrm>
            <a:off x="415295" y="1154547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优化前</a:t>
            </a:r>
          </a:p>
        </p:txBody>
      </p: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5F5009B2-CC4F-402E-A1CE-242ABA677543}"/>
              </a:ext>
            </a:extLst>
          </p:cNvPr>
          <p:cNvCxnSpPr/>
          <p:nvPr/>
        </p:nvCxnSpPr>
        <p:spPr>
          <a:xfrm>
            <a:off x="817809" y="1512490"/>
            <a:ext cx="0" cy="403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2504FCB-36CB-49BE-91E5-A73B5AEE90BD}"/>
              </a:ext>
            </a:extLst>
          </p:cNvPr>
          <p:cNvSpPr txBox="1"/>
          <p:nvPr/>
        </p:nvSpPr>
        <p:spPr>
          <a:xfrm>
            <a:off x="2985215" y="1076999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优化后</a:t>
            </a: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8E2C1408-6E32-41CF-BFF3-96DD9ACF02FB}"/>
              </a:ext>
            </a:extLst>
          </p:cNvPr>
          <p:cNvCxnSpPr>
            <a:cxnSpLocks/>
          </p:cNvCxnSpPr>
          <p:nvPr/>
        </p:nvCxnSpPr>
        <p:spPr>
          <a:xfrm>
            <a:off x="3825090" y="1237630"/>
            <a:ext cx="4556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E0711C3E-77FC-461C-A839-7A89BD1247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004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8"/>
    </mc:Choice>
    <mc:Fallback>
      <p:transition spd="slow" advTm="20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7" grpId="0"/>
      <p:bldP spid="1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4064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3. </a:t>
            </a:r>
            <a:r>
              <a:rPr kumimoji="0" lang="zh-CN" altLang="en-US" sz="2800" b="1" dirty="0"/>
              <a:t>优化细则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并行优化</a:t>
            </a:r>
            <a:endParaRPr kumimoji="0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8AD3FE-119A-496A-8ECB-31F00B164A76}"/>
              </a:ext>
            </a:extLst>
          </p:cNvPr>
          <p:cNvSpPr txBox="1"/>
          <p:nvPr/>
        </p:nvSpPr>
        <p:spPr>
          <a:xfrm>
            <a:off x="84381" y="420461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优化一：</a:t>
            </a:r>
            <a:r>
              <a:rPr lang="en-US" altLang="zh-CN" b="1" dirty="0"/>
              <a:t>m</a:t>
            </a:r>
            <a:r>
              <a:rPr lang="zh-CN" altLang="en-US" b="1" dirty="0"/>
              <a:t>的分块处理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E3D0CCE-C3EE-4F8C-8905-62AD5CB62FF7}"/>
              </a:ext>
            </a:extLst>
          </p:cNvPr>
          <p:cNvGrpSpPr/>
          <p:nvPr/>
        </p:nvGrpSpPr>
        <p:grpSpPr>
          <a:xfrm>
            <a:off x="4588584" y="615467"/>
            <a:ext cx="4270310" cy="4273058"/>
            <a:chOff x="4797718" y="586891"/>
            <a:chExt cx="4270310" cy="4273058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23058E29-CCC3-4089-917E-ECAFA6FCAAC2}"/>
                </a:ext>
              </a:extLst>
            </p:cNvPr>
            <p:cNvGrpSpPr/>
            <p:nvPr/>
          </p:nvGrpSpPr>
          <p:grpSpPr>
            <a:xfrm>
              <a:off x="4814863" y="586891"/>
              <a:ext cx="4253165" cy="4024710"/>
              <a:chOff x="4748349" y="887638"/>
              <a:chExt cx="4253165" cy="4024710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3071BCC8-A7D9-4CF8-A6E6-7DF9C2056764}"/>
                  </a:ext>
                </a:extLst>
              </p:cNvPr>
              <p:cNvGrpSpPr/>
              <p:nvPr/>
            </p:nvGrpSpPr>
            <p:grpSpPr>
              <a:xfrm>
                <a:off x="6509726" y="2715766"/>
                <a:ext cx="63007" cy="368564"/>
                <a:chOff x="2051720" y="1995686"/>
                <a:chExt cx="63007" cy="368564"/>
              </a:xfrm>
            </p:grpSpPr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09D4B1EB-4078-41C4-8FFD-CE97EDE44B3A}"/>
                    </a:ext>
                  </a:extLst>
                </p:cNvPr>
                <p:cNvSpPr/>
                <p:nvPr/>
              </p:nvSpPr>
              <p:spPr>
                <a:xfrm>
                  <a:off x="2051720" y="1995686"/>
                  <a:ext cx="63007" cy="72007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069349AD-77CB-476E-A2C5-BE58A7C8FA3B}"/>
                    </a:ext>
                  </a:extLst>
                </p:cNvPr>
                <p:cNvSpPr/>
                <p:nvPr/>
              </p:nvSpPr>
              <p:spPr>
                <a:xfrm>
                  <a:off x="2051720" y="21480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E43E6A24-DC02-408B-AED0-9F830DB6B659}"/>
                    </a:ext>
                  </a:extLst>
                </p:cNvPr>
                <p:cNvSpPr/>
                <p:nvPr/>
              </p:nvSpPr>
              <p:spPr>
                <a:xfrm>
                  <a:off x="2051720" y="23004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右大括号 55">
                <a:extLst>
                  <a:ext uri="{FF2B5EF4-FFF2-40B4-BE49-F238E27FC236}">
                    <a16:creationId xmlns:a16="http://schemas.microsoft.com/office/drawing/2014/main" id="{6041C1ED-2DD8-477A-B004-F98EC45A7715}"/>
                  </a:ext>
                </a:extLst>
              </p:cNvPr>
              <p:cNvSpPr/>
              <p:nvPr/>
            </p:nvSpPr>
            <p:spPr>
              <a:xfrm>
                <a:off x="8396179" y="887638"/>
                <a:ext cx="324128" cy="402471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06E9044-1FEC-461C-A5CF-93E143D92A96}"/>
                  </a:ext>
                </a:extLst>
              </p:cNvPr>
              <p:cNvSpPr txBox="1"/>
              <p:nvPr/>
            </p:nvSpPr>
            <p:spPr>
              <a:xfrm>
                <a:off x="8727080" y="2744616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</a:rPr>
                  <a:t>k</a:t>
                </a:r>
                <a:endParaRPr lang="zh-CN" altLang="en-US" sz="14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BFEC2E08-0307-44FB-83F6-84B5B8DD3179}"/>
                  </a:ext>
                </a:extLst>
              </p:cNvPr>
              <p:cNvGrpSpPr/>
              <p:nvPr/>
            </p:nvGrpSpPr>
            <p:grpSpPr>
              <a:xfrm>
                <a:off x="4748351" y="910366"/>
                <a:ext cx="3585760" cy="1748591"/>
                <a:chOff x="5004046" y="915566"/>
                <a:chExt cx="3585760" cy="1748591"/>
              </a:xfrm>
            </p:grpSpPr>
            <p:sp>
              <p:nvSpPr>
                <p:cNvPr id="94" name="右大括号 93">
                  <a:extLst>
                    <a:ext uri="{FF2B5EF4-FFF2-40B4-BE49-F238E27FC236}">
                      <a16:creationId xmlns:a16="http://schemas.microsoft.com/office/drawing/2014/main" id="{ECCF002E-B1FF-4BC3-AC58-47FD557C2150}"/>
                    </a:ext>
                  </a:extLst>
                </p:cNvPr>
                <p:cNvSpPr/>
                <p:nvPr/>
              </p:nvSpPr>
              <p:spPr>
                <a:xfrm rot="5400000">
                  <a:off x="6054408" y="1338198"/>
                  <a:ext cx="101164" cy="1898737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2052BA96-42FE-495C-98A1-BBA4C7C87791}"/>
                    </a:ext>
                  </a:extLst>
                </p:cNvPr>
                <p:cNvSpPr/>
                <p:nvPr/>
              </p:nvSpPr>
              <p:spPr>
                <a:xfrm>
                  <a:off x="5155622" y="1053557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右大括号 76">
                  <a:extLst>
                    <a:ext uri="{FF2B5EF4-FFF2-40B4-BE49-F238E27FC236}">
                      <a16:creationId xmlns:a16="http://schemas.microsoft.com/office/drawing/2014/main" id="{4273DB3C-B353-4E24-A2AD-12E14FEA4CE0}"/>
                    </a:ext>
                  </a:extLst>
                </p:cNvPr>
                <p:cNvSpPr/>
                <p:nvPr/>
              </p:nvSpPr>
              <p:spPr>
                <a:xfrm>
                  <a:off x="7236295" y="1053557"/>
                  <a:ext cx="63007" cy="111744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22D3E84-7A04-444D-AF3E-971A172F26E8}"/>
                    </a:ext>
                  </a:extLst>
                </p:cNvPr>
                <p:cNvSpPr txBox="1"/>
                <p:nvPr/>
              </p:nvSpPr>
              <p:spPr>
                <a:xfrm>
                  <a:off x="7308686" y="1458382"/>
                  <a:ext cx="12811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m/</a:t>
                  </a:r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448B38D4-8504-428E-8068-4997A0883A9B}"/>
                    </a:ext>
                  </a:extLst>
                </p:cNvPr>
                <p:cNvSpPr/>
                <p:nvPr/>
              </p:nvSpPr>
              <p:spPr>
                <a:xfrm>
                  <a:off x="5004046" y="915566"/>
                  <a:ext cx="3585759" cy="174859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8751A77E-03AD-455B-ACD5-0ECE1A276AE6}"/>
                    </a:ext>
                  </a:extLst>
                </p:cNvPr>
                <p:cNvSpPr/>
                <p:nvPr/>
              </p:nvSpPr>
              <p:spPr>
                <a:xfrm>
                  <a:off x="5537642" y="1062203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87" name="组合 86">
                  <a:extLst>
                    <a:ext uri="{FF2B5EF4-FFF2-40B4-BE49-F238E27FC236}">
                      <a16:creationId xmlns:a16="http://schemas.microsoft.com/office/drawing/2014/main" id="{8EF6628D-119E-454A-BBB3-CEE74D5E2142}"/>
                    </a:ext>
                  </a:extLst>
                </p:cNvPr>
                <p:cNvGrpSpPr/>
                <p:nvPr/>
              </p:nvGrpSpPr>
              <p:grpSpPr>
                <a:xfrm rot="5400000">
                  <a:off x="6084406" y="1443851"/>
                  <a:ext cx="63007" cy="368564"/>
                  <a:chOff x="2051720" y="1995686"/>
                  <a:chExt cx="63007" cy="368564"/>
                </a:xfrm>
              </p:grpSpPr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D9FB3964-1E94-4F42-9336-B1CC0546F936}"/>
                      </a:ext>
                    </a:extLst>
                  </p:cNvPr>
                  <p:cNvSpPr/>
                  <p:nvPr/>
                </p:nvSpPr>
                <p:spPr>
                  <a:xfrm>
                    <a:off x="2051720" y="1995686"/>
                    <a:ext cx="63007" cy="72007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B76EA2E2-38AE-454D-89FE-CF9A9D464A07}"/>
                      </a:ext>
                    </a:extLst>
                  </p:cNvPr>
                  <p:cNvSpPr/>
                  <p:nvPr/>
                </p:nvSpPr>
                <p:spPr>
                  <a:xfrm>
                    <a:off x="2051720" y="21480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B0B3CFEA-31CD-4311-AAE0-9DDA84649E51}"/>
                      </a:ext>
                    </a:extLst>
                  </p:cNvPr>
                  <p:cNvSpPr/>
                  <p:nvPr/>
                </p:nvSpPr>
                <p:spPr>
                  <a:xfrm>
                    <a:off x="2051720" y="23004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4078181F-CFC2-4E28-8B4E-1589F2DE297E}"/>
                    </a:ext>
                  </a:extLst>
                </p:cNvPr>
                <p:cNvSpPr/>
                <p:nvPr/>
              </p:nvSpPr>
              <p:spPr>
                <a:xfrm>
                  <a:off x="6495497" y="1069814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45C0240-9670-4372-88C3-862A7AD2EDD2}"/>
                    </a:ext>
                  </a:extLst>
                </p:cNvPr>
                <p:cNvSpPr/>
                <p:nvPr/>
              </p:nvSpPr>
              <p:spPr>
                <a:xfrm>
                  <a:off x="6878304" y="1076658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1F4BAF2-C8F3-4283-8431-B068B0FC7997}"/>
                    </a:ext>
                  </a:extLst>
                </p:cNvPr>
                <p:cNvSpPr txBox="1"/>
                <p:nvPr/>
              </p:nvSpPr>
              <p:spPr>
                <a:xfrm>
                  <a:off x="5569687" y="2291386"/>
                  <a:ext cx="1091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744FAC9-CFC2-4575-B49A-7BE71BEC570B}"/>
                  </a:ext>
                </a:extLst>
              </p:cNvPr>
              <p:cNvGrpSpPr/>
              <p:nvPr/>
            </p:nvGrpSpPr>
            <p:grpSpPr>
              <a:xfrm>
                <a:off x="4748349" y="3160766"/>
                <a:ext cx="3585760" cy="1748591"/>
                <a:chOff x="5004046" y="915566"/>
                <a:chExt cx="3585760" cy="1748591"/>
              </a:xfrm>
            </p:grpSpPr>
            <p:sp>
              <p:nvSpPr>
                <p:cNvPr id="102" name="右大括号 101">
                  <a:extLst>
                    <a:ext uri="{FF2B5EF4-FFF2-40B4-BE49-F238E27FC236}">
                      <a16:creationId xmlns:a16="http://schemas.microsoft.com/office/drawing/2014/main" id="{30DA1DBD-810D-48E8-B1B4-AD8A82286E38}"/>
                    </a:ext>
                  </a:extLst>
                </p:cNvPr>
                <p:cNvSpPr/>
                <p:nvPr/>
              </p:nvSpPr>
              <p:spPr>
                <a:xfrm rot="5400000">
                  <a:off x="6054408" y="1338198"/>
                  <a:ext cx="101164" cy="1898737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650DBE9C-F1DE-4A72-971C-7DE6D198488F}"/>
                    </a:ext>
                  </a:extLst>
                </p:cNvPr>
                <p:cNvSpPr/>
                <p:nvPr/>
              </p:nvSpPr>
              <p:spPr>
                <a:xfrm>
                  <a:off x="5155622" y="1053557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右大括号 103">
                  <a:extLst>
                    <a:ext uri="{FF2B5EF4-FFF2-40B4-BE49-F238E27FC236}">
                      <a16:creationId xmlns:a16="http://schemas.microsoft.com/office/drawing/2014/main" id="{0A23F832-8606-4DE0-91F4-36FC5D191820}"/>
                    </a:ext>
                  </a:extLst>
                </p:cNvPr>
                <p:cNvSpPr/>
                <p:nvPr/>
              </p:nvSpPr>
              <p:spPr>
                <a:xfrm>
                  <a:off x="7236295" y="1053557"/>
                  <a:ext cx="63007" cy="111744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B16484A1-4508-4709-AEF6-6407BA4543AA}"/>
                    </a:ext>
                  </a:extLst>
                </p:cNvPr>
                <p:cNvSpPr txBox="1"/>
                <p:nvPr/>
              </p:nvSpPr>
              <p:spPr>
                <a:xfrm>
                  <a:off x="7308686" y="1458382"/>
                  <a:ext cx="12811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m/</a:t>
                  </a:r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E05F478F-143C-4F0B-B7E0-705741658088}"/>
                    </a:ext>
                  </a:extLst>
                </p:cNvPr>
                <p:cNvSpPr/>
                <p:nvPr/>
              </p:nvSpPr>
              <p:spPr>
                <a:xfrm>
                  <a:off x="5004046" y="915566"/>
                  <a:ext cx="3585759" cy="174859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51277CDA-F445-470C-8A59-ACBF754D8F08}"/>
                    </a:ext>
                  </a:extLst>
                </p:cNvPr>
                <p:cNvSpPr/>
                <p:nvPr/>
              </p:nvSpPr>
              <p:spPr>
                <a:xfrm>
                  <a:off x="5537642" y="1062203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EFF9D074-690D-41AB-A6CA-D09FB0018622}"/>
                    </a:ext>
                  </a:extLst>
                </p:cNvPr>
                <p:cNvGrpSpPr/>
                <p:nvPr/>
              </p:nvGrpSpPr>
              <p:grpSpPr>
                <a:xfrm rot="5400000">
                  <a:off x="6084406" y="1443851"/>
                  <a:ext cx="63007" cy="368564"/>
                  <a:chOff x="2051720" y="1995686"/>
                  <a:chExt cx="63007" cy="368564"/>
                </a:xfrm>
              </p:grpSpPr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C6E0A671-C47D-4268-AC21-9462C1935AFD}"/>
                      </a:ext>
                    </a:extLst>
                  </p:cNvPr>
                  <p:cNvSpPr/>
                  <p:nvPr/>
                </p:nvSpPr>
                <p:spPr>
                  <a:xfrm>
                    <a:off x="2051720" y="1995686"/>
                    <a:ext cx="63007" cy="72007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椭圆 112">
                    <a:extLst>
                      <a:ext uri="{FF2B5EF4-FFF2-40B4-BE49-F238E27FC236}">
                        <a16:creationId xmlns:a16="http://schemas.microsoft.com/office/drawing/2014/main" id="{7500EA57-66CC-415A-9A33-164FD573492B}"/>
                      </a:ext>
                    </a:extLst>
                  </p:cNvPr>
                  <p:cNvSpPr/>
                  <p:nvPr/>
                </p:nvSpPr>
                <p:spPr>
                  <a:xfrm>
                    <a:off x="2051720" y="21480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椭圆 113">
                    <a:extLst>
                      <a:ext uri="{FF2B5EF4-FFF2-40B4-BE49-F238E27FC236}">
                        <a16:creationId xmlns:a16="http://schemas.microsoft.com/office/drawing/2014/main" id="{2A9848F1-4D05-4AC1-9AAA-124E076E1695}"/>
                      </a:ext>
                    </a:extLst>
                  </p:cNvPr>
                  <p:cNvSpPr/>
                  <p:nvPr/>
                </p:nvSpPr>
                <p:spPr>
                  <a:xfrm>
                    <a:off x="2051720" y="23004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883DA366-2243-4606-8FF5-507A2851E50D}"/>
                    </a:ext>
                  </a:extLst>
                </p:cNvPr>
                <p:cNvSpPr/>
                <p:nvPr/>
              </p:nvSpPr>
              <p:spPr>
                <a:xfrm>
                  <a:off x="6495497" y="1069814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F878ADF5-CA15-42AA-B777-9C7D6CA42C55}"/>
                    </a:ext>
                  </a:extLst>
                </p:cNvPr>
                <p:cNvSpPr/>
                <p:nvPr/>
              </p:nvSpPr>
              <p:spPr>
                <a:xfrm>
                  <a:off x="6878304" y="1076658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D3031F19-A6C3-499A-802B-A669D5D1F06A}"/>
                    </a:ext>
                  </a:extLst>
                </p:cNvPr>
                <p:cNvSpPr txBox="1"/>
                <p:nvPr/>
              </p:nvSpPr>
              <p:spPr>
                <a:xfrm>
                  <a:off x="5569687" y="2291386"/>
                  <a:ext cx="1091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194274-194B-42D2-98F4-7B84B48019C4}"/>
                </a:ext>
              </a:extLst>
            </p:cNvPr>
            <p:cNvSpPr/>
            <p:nvPr/>
          </p:nvSpPr>
          <p:spPr>
            <a:xfrm>
              <a:off x="4797718" y="4704838"/>
              <a:ext cx="3602904" cy="155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输出结果</a:t>
              </a: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25B3C9B3-FB2C-40EE-865A-BC3C497C18C4}"/>
              </a:ext>
            </a:extLst>
          </p:cNvPr>
          <p:cNvGrpSpPr/>
          <p:nvPr/>
        </p:nvGrpSpPr>
        <p:grpSpPr>
          <a:xfrm>
            <a:off x="401944" y="2069317"/>
            <a:ext cx="3870547" cy="2348986"/>
            <a:chOff x="363697" y="1720534"/>
            <a:chExt cx="3870547" cy="2348986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52143AD-A640-4D51-A891-199643B9D450}"/>
                </a:ext>
              </a:extLst>
            </p:cNvPr>
            <p:cNvGrpSpPr/>
            <p:nvPr/>
          </p:nvGrpSpPr>
          <p:grpSpPr>
            <a:xfrm rot="5400000">
              <a:off x="2267466" y="2355965"/>
              <a:ext cx="63007" cy="368564"/>
              <a:chOff x="2051720" y="1995686"/>
              <a:chExt cx="63007" cy="368564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385AA63-D8BB-4D78-B0E5-6DE35E5C6115}"/>
                  </a:ext>
                </a:extLst>
              </p:cNvPr>
              <p:cNvSpPr/>
              <p:nvPr/>
            </p:nvSpPr>
            <p:spPr>
              <a:xfrm>
                <a:off x="2051720" y="1995686"/>
                <a:ext cx="63007" cy="72007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93D2777E-57A4-48C2-AB67-CF493F805393}"/>
                  </a:ext>
                </a:extLst>
              </p:cNvPr>
              <p:cNvSpPr/>
              <p:nvPr/>
            </p:nvSpPr>
            <p:spPr>
              <a:xfrm>
                <a:off x="2051720" y="2148086"/>
                <a:ext cx="63007" cy="6376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C944BF18-64FE-4494-A2DA-987E50C2B3AC}"/>
                  </a:ext>
                </a:extLst>
              </p:cNvPr>
              <p:cNvSpPr/>
              <p:nvPr/>
            </p:nvSpPr>
            <p:spPr>
              <a:xfrm>
                <a:off x="2051720" y="2300486"/>
                <a:ext cx="63007" cy="63764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E751D2A3-1D3B-4602-A923-E3A98B7027EB}"/>
                </a:ext>
              </a:extLst>
            </p:cNvPr>
            <p:cNvGrpSpPr/>
            <p:nvPr/>
          </p:nvGrpSpPr>
          <p:grpSpPr>
            <a:xfrm>
              <a:off x="363697" y="1720534"/>
              <a:ext cx="1476447" cy="1748591"/>
              <a:chOff x="269407" y="1821067"/>
              <a:chExt cx="1476447" cy="1748591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51BA53-828E-4C06-B0F4-CB8C61316AB2}"/>
                  </a:ext>
                </a:extLst>
              </p:cNvPr>
              <p:cNvSpPr/>
              <p:nvPr/>
            </p:nvSpPr>
            <p:spPr>
              <a:xfrm>
                <a:off x="397853" y="1901339"/>
                <a:ext cx="933787" cy="25232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norm</a:t>
                </a: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70E60671-92AD-4097-9566-CA5503E266E5}"/>
                  </a:ext>
                </a:extLst>
              </p:cNvPr>
              <p:cNvGrpSpPr/>
              <p:nvPr/>
            </p:nvGrpSpPr>
            <p:grpSpPr>
              <a:xfrm>
                <a:off x="836585" y="2227790"/>
                <a:ext cx="63007" cy="368564"/>
                <a:chOff x="2051720" y="1995686"/>
                <a:chExt cx="63007" cy="368564"/>
              </a:xfrm>
            </p:grpSpPr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30FE7038-3895-43E7-B0C1-C6AE1FB04EBF}"/>
                    </a:ext>
                  </a:extLst>
                </p:cNvPr>
                <p:cNvSpPr/>
                <p:nvPr/>
              </p:nvSpPr>
              <p:spPr>
                <a:xfrm>
                  <a:off x="2051720" y="1995686"/>
                  <a:ext cx="63007" cy="72007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BC484FFD-795C-4042-92F4-D4BDBB2AF39E}"/>
                    </a:ext>
                  </a:extLst>
                </p:cNvPr>
                <p:cNvSpPr/>
                <p:nvPr/>
              </p:nvSpPr>
              <p:spPr>
                <a:xfrm>
                  <a:off x="2051720" y="21480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9137E255-9C37-4FC7-8E77-48B1C6E642FE}"/>
                    </a:ext>
                  </a:extLst>
                </p:cNvPr>
                <p:cNvSpPr/>
                <p:nvPr/>
              </p:nvSpPr>
              <p:spPr>
                <a:xfrm>
                  <a:off x="2051720" y="23004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CD7DF38-DB26-4C02-9A54-D792BEDD0428}"/>
                  </a:ext>
                </a:extLst>
              </p:cNvPr>
              <p:cNvSpPr/>
              <p:nvPr/>
            </p:nvSpPr>
            <p:spPr>
              <a:xfrm>
                <a:off x="397853" y="3125962"/>
                <a:ext cx="933787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输出结果</a:t>
                </a:r>
                <a:endParaRPr lang="en-US" altLang="zh-CN" sz="1400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9" name="右大括号 18">
                <a:extLst>
                  <a:ext uri="{FF2B5EF4-FFF2-40B4-BE49-F238E27FC236}">
                    <a16:creationId xmlns:a16="http://schemas.microsoft.com/office/drawing/2014/main" id="{C76392D1-08F3-4516-9B61-19C3BBF94DAD}"/>
                  </a:ext>
                </a:extLst>
              </p:cNvPr>
              <p:cNvSpPr/>
              <p:nvPr/>
            </p:nvSpPr>
            <p:spPr>
              <a:xfrm>
                <a:off x="1400255" y="1885432"/>
                <a:ext cx="63007" cy="111744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10B4075-0E68-4F97-87F2-1CCC7BF46E26}"/>
                  </a:ext>
                </a:extLst>
              </p:cNvPr>
              <p:cNvSpPr txBox="1"/>
              <p:nvPr/>
            </p:nvSpPr>
            <p:spPr>
              <a:xfrm>
                <a:off x="1421726" y="2263973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06C111EF-B5EB-4CFA-9050-BDD2A7A30332}"/>
                  </a:ext>
                </a:extLst>
              </p:cNvPr>
              <p:cNvSpPr/>
              <p:nvPr/>
            </p:nvSpPr>
            <p:spPr>
              <a:xfrm>
                <a:off x="269407" y="1821067"/>
                <a:ext cx="1476447" cy="17485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51E6FAEF-6F15-4E6D-9C8B-B4B46418B786}"/>
                  </a:ext>
                </a:extLst>
              </p:cNvPr>
              <p:cNvSpPr/>
              <p:nvPr/>
            </p:nvSpPr>
            <p:spPr>
              <a:xfrm>
                <a:off x="397853" y="2683270"/>
                <a:ext cx="933787" cy="25232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norm</a:t>
                </a:r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99E8DB62-6FF1-4B16-A2D0-0DB94B5328F8}"/>
                </a:ext>
              </a:extLst>
            </p:cNvPr>
            <p:cNvGrpSpPr/>
            <p:nvPr/>
          </p:nvGrpSpPr>
          <p:grpSpPr>
            <a:xfrm>
              <a:off x="2757797" y="1720534"/>
              <a:ext cx="1476447" cy="1748591"/>
              <a:chOff x="269407" y="1821067"/>
              <a:chExt cx="1476447" cy="1748591"/>
            </a:xfrm>
          </p:grpSpPr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64C3B2C0-4D8F-4FFB-AAB7-17CDBA87F7C0}"/>
                  </a:ext>
                </a:extLst>
              </p:cNvPr>
              <p:cNvSpPr/>
              <p:nvPr/>
            </p:nvSpPr>
            <p:spPr>
              <a:xfrm>
                <a:off x="397853" y="1901339"/>
                <a:ext cx="933787" cy="25232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norm</a:t>
                </a:r>
              </a:p>
            </p:txBody>
          </p: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010929D8-AED3-48E7-957B-06F05AF2809F}"/>
                  </a:ext>
                </a:extLst>
              </p:cNvPr>
              <p:cNvGrpSpPr/>
              <p:nvPr/>
            </p:nvGrpSpPr>
            <p:grpSpPr>
              <a:xfrm>
                <a:off x="836585" y="2227790"/>
                <a:ext cx="63007" cy="368564"/>
                <a:chOff x="2051720" y="1995686"/>
                <a:chExt cx="63007" cy="368564"/>
              </a:xfrm>
            </p:grpSpPr>
            <p:sp>
              <p:nvSpPr>
                <p:cNvPr id="132" name="椭圆 131">
                  <a:extLst>
                    <a:ext uri="{FF2B5EF4-FFF2-40B4-BE49-F238E27FC236}">
                      <a16:creationId xmlns:a16="http://schemas.microsoft.com/office/drawing/2014/main" id="{85537A37-633F-40E8-AF45-A5594623E1D7}"/>
                    </a:ext>
                  </a:extLst>
                </p:cNvPr>
                <p:cNvSpPr/>
                <p:nvPr/>
              </p:nvSpPr>
              <p:spPr>
                <a:xfrm>
                  <a:off x="2051720" y="1995686"/>
                  <a:ext cx="63007" cy="72007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3" name="椭圆 132">
                  <a:extLst>
                    <a:ext uri="{FF2B5EF4-FFF2-40B4-BE49-F238E27FC236}">
                      <a16:creationId xmlns:a16="http://schemas.microsoft.com/office/drawing/2014/main" id="{5DA24857-597D-44AA-A4EE-DFD6D1E80D74}"/>
                    </a:ext>
                  </a:extLst>
                </p:cNvPr>
                <p:cNvSpPr/>
                <p:nvPr/>
              </p:nvSpPr>
              <p:spPr>
                <a:xfrm>
                  <a:off x="2051720" y="21480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4" name="椭圆 133">
                  <a:extLst>
                    <a:ext uri="{FF2B5EF4-FFF2-40B4-BE49-F238E27FC236}">
                      <a16:creationId xmlns:a16="http://schemas.microsoft.com/office/drawing/2014/main" id="{DF6AE51C-7316-447A-9D2D-2E44F603DF35}"/>
                    </a:ext>
                  </a:extLst>
                </p:cNvPr>
                <p:cNvSpPr/>
                <p:nvPr/>
              </p:nvSpPr>
              <p:spPr>
                <a:xfrm>
                  <a:off x="2051720" y="23004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9A137CAE-2ED5-4592-B072-FAA0ACAA000A}"/>
                  </a:ext>
                </a:extLst>
              </p:cNvPr>
              <p:cNvSpPr/>
              <p:nvPr/>
            </p:nvSpPr>
            <p:spPr>
              <a:xfrm>
                <a:off x="397853" y="3125962"/>
                <a:ext cx="933787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输出结果</a:t>
                </a:r>
                <a:endParaRPr lang="en-US" altLang="zh-CN" sz="1400" b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p:sp>
            <p:nvSpPr>
              <p:cNvPr id="128" name="右大括号 127">
                <a:extLst>
                  <a:ext uri="{FF2B5EF4-FFF2-40B4-BE49-F238E27FC236}">
                    <a16:creationId xmlns:a16="http://schemas.microsoft.com/office/drawing/2014/main" id="{25B685F8-1E0B-42D0-A906-9B1FDDFB3554}"/>
                  </a:ext>
                </a:extLst>
              </p:cNvPr>
              <p:cNvSpPr/>
              <p:nvPr/>
            </p:nvSpPr>
            <p:spPr>
              <a:xfrm>
                <a:off x="1400255" y="1885432"/>
                <a:ext cx="63007" cy="111744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D23E7E0B-3F14-42F5-BA39-BBA381624B2A}"/>
                  </a:ext>
                </a:extLst>
              </p:cNvPr>
              <p:cNvSpPr txBox="1"/>
              <p:nvPr/>
            </p:nvSpPr>
            <p:spPr>
              <a:xfrm>
                <a:off x="1421726" y="2263973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B6867EF5-2E6E-43A2-BCD4-C6F8FB396B37}"/>
                  </a:ext>
                </a:extLst>
              </p:cNvPr>
              <p:cNvSpPr/>
              <p:nvPr/>
            </p:nvSpPr>
            <p:spPr>
              <a:xfrm>
                <a:off x="269407" y="1821067"/>
                <a:ext cx="1476447" cy="17485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D7229EF7-BD97-4475-BF74-7430DE5168D1}"/>
                  </a:ext>
                </a:extLst>
              </p:cNvPr>
              <p:cNvSpPr/>
              <p:nvPr/>
            </p:nvSpPr>
            <p:spPr>
              <a:xfrm>
                <a:off x="397853" y="2683270"/>
                <a:ext cx="933787" cy="25232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b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norm</a:t>
                </a:r>
              </a:p>
            </p:txBody>
          </p:sp>
        </p:grpSp>
        <p:sp>
          <p:nvSpPr>
            <p:cNvPr id="123" name="右大括号 122">
              <a:extLst>
                <a:ext uri="{FF2B5EF4-FFF2-40B4-BE49-F238E27FC236}">
                  <a16:creationId xmlns:a16="http://schemas.microsoft.com/office/drawing/2014/main" id="{3D21C164-8B50-4C45-99C5-9E9BC2BF4146}"/>
                </a:ext>
              </a:extLst>
            </p:cNvPr>
            <p:cNvSpPr/>
            <p:nvPr/>
          </p:nvSpPr>
          <p:spPr>
            <a:xfrm rot="5400000">
              <a:off x="2162245" y="1765992"/>
              <a:ext cx="253483" cy="38238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3F517F64-A069-4294-92E0-4222E91F2598}"/>
                </a:ext>
              </a:extLst>
            </p:cNvPr>
            <p:cNvSpPr txBox="1"/>
            <p:nvPr/>
          </p:nvSpPr>
          <p:spPr>
            <a:xfrm>
              <a:off x="2161752" y="376174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1"/>
                  </a:solidFill>
                </a:rPr>
                <a:t>k</a:t>
              </a:r>
              <a:endParaRPr lang="zh-CN" altLang="en-US" sz="14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7" name="文本框 136">
            <a:extLst>
              <a:ext uri="{FF2B5EF4-FFF2-40B4-BE49-F238E27FC236}">
                <a16:creationId xmlns:a16="http://schemas.microsoft.com/office/drawing/2014/main" id="{4D50557A-2EA3-4F10-B01F-F82BF34D08D7}"/>
              </a:ext>
            </a:extLst>
          </p:cNvPr>
          <p:cNvSpPr txBox="1"/>
          <p:nvPr/>
        </p:nvSpPr>
        <p:spPr>
          <a:xfrm>
            <a:off x="415295" y="1154547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优化前</a:t>
            </a:r>
          </a:p>
        </p:txBody>
      </p:sp>
      <p:cxnSp>
        <p:nvCxnSpPr>
          <p:cNvPr id="139" name="直接箭头连接符 138">
            <a:extLst>
              <a:ext uri="{FF2B5EF4-FFF2-40B4-BE49-F238E27FC236}">
                <a16:creationId xmlns:a16="http://schemas.microsoft.com/office/drawing/2014/main" id="{5F5009B2-CC4F-402E-A1CE-242ABA677543}"/>
              </a:ext>
            </a:extLst>
          </p:cNvPr>
          <p:cNvCxnSpPr/>
          <p:nvPr/>
        </p:nvCxnSpPr>
        <p:spPr>
          <a:xfrm>
            <a:off x="817809" y="1512490"/>
            <a:ext cx="0" cy="403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A2504FCB-36CB-49BE-91E5-A73B5AEE90BD}"/>
              </a:ext>
            </a:extLst>
          </p:cNvPr>
          <p:cNvSpPr txBox="1"/>
          <p:nvPr/>
        </p:nvSpPr>
        <p:spPr>
          <a:xfrm>
            <a:off x="2985215" y="1076999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优化后</a:t>
            </a: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8E2C1408-6E32-41CF-BFF3-96DD9ACF02FB}"/>
              </a:ext>
            </a:extLst>
          </p:cNvPr>
          <p:cNvCxnSpPr>
            <a:cxnSpLocks/>
          </p:cNvCxnSpPr>
          <p:nvPr/>
        </p:nvCxnSpPr>
        <p:spPr>
          <a:xfrm>
            <a:off x="3825090" y="1237630"/>
            <a:ext cx="4556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A865AF23-8D65-4E85-AB8F-0CF8238C4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4" y="623978"/>
            <a:ext cx="7235134" cy="4024709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79A5F9E-A031-4812-9A04-BEC3D0DC4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5"/>
    </mc:Choice>
    <mc:Fallback>
      <p:transition spd="slow" advTm="5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7125CF69-5161-4322-A448-C1FB31260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13" y="195263"/>
            <a:ext cx="8229600" cy="649287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0" lang="zh-CN" altLang="en-US" b="1" dirty="0">
                <a:cs typeface="+mj-cs"/>
              </a:rPr>
              <a:t>目 录</a:t>
            </a:r>
          </a:p>
        </p:txBody>
      </p:sp>
      <p:sp>
        <p:nvSpPr>
          <p:cNvPr id="16386" name="Rectangle 5">
            <a:extLst>
              <a:ext uri="{FF2B5EF4-FFF2-40B4-BE49-F238E27FC236}">
                <a16:creationId xmlns:a16="http://schemas.microsoft.com/office/drawing/2014/main" id="{495D4C77-545A-4E05-BE4D-596D439D0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915566"/>
            <a:ext cx="3456384" cy="223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spcBef>
                <a:spcPct val="0"/>
              </a:spcBef>
              <a:buSzPct val="80000"/>
              <a:buFont typeface="Calibri" panose="020F0502020204030204" pitchFamily="34" charset="0"/>
              <a:buAutoNum type="arabicPeriod"/>
            </a:pPr>
            <a:endParaRPr kumimoji="0" lang="en-US" altLang="zh-CN" sz="2400" b="1" dirty="0"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SzPct val="80000"/>
              <a:buFont typeface="Calibri" panose="020F0502020204030204" pitchFamily="34" charset="0"/>
              <a:buAutoNum type="arabicPeriod"/>
            </a:pPr>
            <a:r>
              <a:rPr kumimoji="0" lang="zh-CN" altLang="en-US" sz="2000" b="1" dirty="0">
                <a:latin typeface="宋体" panose="02010600030101010101" pitchFamily="2" charset="-122"/>
              </a:rPr>
              <a:t>运行环境</a:t>
            </a:r>
            <a:endParaRPr kumimoji="0" lang="en-US" altLang="zh-CN" sz="2000" b="1" dirty="0"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SzPct val="80000"/>
              <a:buFont typeface="Calibri" panose="020F0502020204030204" pitchFamily="34" charset="0"/>
              <a:buAutoNum type="arabicPeriod"/>
            </a:pPr>
            <a:r>
              <a:rPr kumimoji="0" lang="zh-CN" altLang="en-US" sz="2000" b="1" dirty="0">
                <a:latin typeface="宋体" panose="02010600030101010101" pitchFamily="2" charset="-122"/>
              </a:rPr>
              <a:t>程序结构</a:t>
            </a:r>
            <a:endParaRPr kumimoji="0" lang="en-US" altLang="zh-CN" sz="2000" b="1" dirty="0"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SzPct val="80000"/>
              <a:buFont typeface="Calibri" panose="020F0502020204030204" pitchFamily="34" charset="0"/>
              <a:buAutoNum type="arabicPeriod"/>
            </a:pPr>
            <a:r>
              <a:rPr kumimoji="0" lang="zh-CN" altLang="en-US" sz="2000" b="1" dirty="0">
                <a:latin typeface="宋体" panose="02010600030101010101" pitchFamily="2" charset="-122"/>
              </a:rPr>
              <a:t>优化细则</a:t>
            </a:r>
            <a:endParaRPr kumimoji="0" lang="en-US" altLang="zh-CN" sz="2000" b="1" dirty="0"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SzPct val="80000"/>
              <a:buFont typeface="Calibri" panose="020F0502020204030204" pitchFamily="34" charset="0"/>
              <a:buAutoNum type="arabicPeriod"/>
            </a:pPr>
            <a:r>
              <a:rPr kumimoji="0" lang="zh-CN" altLang="en-US" sz="2000" b="1" dirty="0">
                <a:latin typeface="宋体" panose="02010600030101010101" pitchFamily="2" charset="-122"/>
              </a:rPr>
              <a:t>优化结果</a:t>
            </a:r>
            <a:endParaRPr kumimoji="0" lang="en-US" altLang="zh-CN" sz="2000" b="1" dirty="0">
              <a:latin typeface="宋体" panose="02010600030101010101" pitchFamily="2" charset="-122"/>
            </a:endParaRPr>
          </a:p>
        </p:txBody>
      </p:sp>
      <p:pic>
        <p:nvPicPr>
          <p:cNvPr id="16387" name="Picture 4" descr="20090908120016319">
            <a:extLst>
              <a:ext uri="{FF2B5EF4-FFF2-40B4-BE49-F238E27FC236}">
                <a16:creationId xmlns:a16="http://schemas.microsoft.com/office/drawing/2014/main" id="{71CFDA2F-B947-4985-A4A3-FA7492600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338513"/>
            <a:ext cx="26479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DD9F336-0FA7-4052-8547-54DA7775F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8"/>
    </mc:Choice>
    <mc:Fallback>
      <p:transition spd="slow" advTm="2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4064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3. </a:t>
            </a:r>
            <a:r>
              <a:rPr kumimoji="0" lang="zh-CN" altLang="en-US" sz="2800" b="1" dirty="0"/>
              <a:t>优化细则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并行优化</a:t>
            </a:r>
            <a:endParaRPr kumimoji="0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8AD3FE-119A-496A-8ECB-31F00B164A76}"/>
              </a:ext>
            </a:extLst>
          </p:cNvPr>
          <p:cNvSpPr txBox="1"/>
          <p:nvPr/>
        </p:nvSpPr>
        <p:spPr>
          <a:xfrm>
            <a:off x="84381" y="42046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优化二：图像块的向量化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E3D0CCE-C3EE-4F8C-8905-62AD5CB62FF7}"/>
              </a:ext>
            </a:extLst>
          </p:cNvPr>
          <p:cNvGrpSpPr/>
          <p:nvPr/>
        </p:nvGrpSpPr>
        <p:grpSpPr>
          <a:xfrm>
            <a:off x="225617" y="789793"/>
            <a:ext cx="4270310" cy="4273058"/>
            <a:chOff x="4797718" y="586891"/>
            <a:chExt cx="4270310" cy="4273058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23058E29-CCC3-4089-917E-ECAFA6FCAAC2}"/>
                </a:ext>
              </a:extLst>
            </p:cNvPr>
            <p:cNvGrpSpPr/>
            <p:nvPr/>
          </p:nvGrpSpPr>
          <p:grpSpPr>
            <a:xfrm>
              <a:off x="4814863" y="586891"/>
              <a:ext cx="4253165" cy="4024710"/>
              <a:chOff x="4748349" y="887638"/>
              <a:chExt cx="4253165" cy="4024710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3071BCC8-A7D9-4CF8-A6E6-7DF9C2056764}"/>
                  </a:ext>
                </a:extLst>
              </p:cNvPr>
              <p:cNvGrpSpPr/>
              <p:nvPr/>
            </p:nvGrpSpPr>
            <p:grpSpPr>
              <a:xfrm>
                <a:off x="6509726" y="2715766"/>
                <a:ext cx="63007" cy="368564"/>
                <a:chOff x="2051720" y="1995686"/>
                <a:chExt cx="63007" cy="368564"/>
              </a:xfrm>
            </p:grpSpPr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09D4B1EB-4078-41C4-8FFD-CE97EDE44B3A}"/>
                    </a:ext>
                  </a:extLst>
                </p:cNvPr>
                <p:cNvSpPr/>
                <p:nvPr/>
              </p:nvSpPr>
              <p:spPr>
                <a:xfrm>
                  <a:off x="2051720" y="1995686"/>
                  <a:ext cx="63007" cy="72007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069349AD-77CB-476E-A2C5-BE58A7C8FA3B}"/>
                    </a:ext>
                  </a:extLst>
                </p:cNvPr>
                <p:cNvSpPr/>
                <p:nvPr/>
              </p:nvSpPr>
              <p:spPr>
                <a:xfrm>
                  <a:off x="2051720" y="21480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E43E6A24-DC02-408B-AED0-9F830DB6B659}"/>
                    </a:ext>
                  </a:extLst>
                </p:cNvPr>
                <p:cNvSpPr/>
                <p:nvPr/>
              </p:nvSpPr>
              <p:spPr>
                <a:xfrm>
                  <a:off x="2051720" y="23004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右大括号 55">
                <a:extLst>
                  <a:ext uri="{FF2B5EF4-FFF2-40B4-BE49-F238E27FC236}">
                    <a16:creationId xmlns:a16="http://schemas.microsoft.com/office/drawing/2014/main" id="{6041C1ED-2DD8-477A-B004-F98EC45A7715}"/>
                  </a:ext>
                </a:extLst>
              </p:cNvPr>
              <p:cNvSpPr/>
              <p:nvPr/>
            </p:nvSpPr>
            <p:spPr>
              <a:xfrm>
                <a:off x="8396179" y="887638"/>
                <a:ext cx="324128" cy="402471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06E9044-1FEC-461C-A5CF-93E143D92A96}"/>
                  </a:ext>
                </a:extLst>
              </p:cNvPr>
              <p:cNvSpPr txBox="1"/>
              <p:nvPr/>
            </p:nvSpPr>
            <p:spPr>
              <a:xfrm>
                <a:off x="8727080" y="2744616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</a:rPr>
                  <a:t>k</a:t>
                </a:r>
                <a:endParaRPr lang="zh-CN" altLang="en-US" sz="14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BFEC2E08-0307-44FB-83F6-84B5B8DD3179}"/>
                  </a:ext>
                </a:extLst>
              </p:cNvPr>
              <p:cNvGrpSpPr/>
              <p:nvPr/>
            </p:nvGrpSpPr>
            <p:grpSpPr>
              <a:xfrm>
                <a:off x="4748351" y="910366"/>
                <a:ext cx="3585760" cy="1748591"/>
                <a:chOff x="5004046" y="915566"/>
                <a:chExt cx="3585760" cy="1748591"/>
              </a:xfrm>
            </p:grpSpPr>
            <p:sp>
              <p:nvSpPr>
                <p:cNvPr id="94" name="右大括号 93">
                  <a:extLst>
                    <a:ext uri="{FF2B5EF4-FFF2-40B4-BE49-F238E27FC236}">
                      <a16:creationId xmlns:a16="http://schemas.microsoft.com/office/drawing/2014/main" id="{ECCF002E-B1FF-4BC3-AC58-47FD557C2150}"/>
                    </a:ext>
                  </a:extLst>
                </p:cNvPr>
                <p:cNvSpPr/>
                <p:nvPr/>
              </p:nvSpPr>
              <p:spPr>
                <a:xfrm rot="5400000">
                  <a:off x="6054408" y="1338198"/>
                  <a:ext cx="101164" cy="1898737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2052BA96-42FE-495C-98A1-BBA4C7C87791}"/>
                    </a:ext>
                  </a:extLst>
                </p:cNvPr>
                <p:cNvSpPr/>
                <p:nvPr/>
              </p:nvSpPr>
              <p:spPr>
                <a:xfrm>
                  <a:off x="5155622" y="1053557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右大括号 76">
                  <a:extLst>
                    <a:ext uri="{FF2B5EF4-FFF2-40B4-BE49-F238E27FC236}">
                      <a16:creationId xmlns:a16="http://schemas.microsoft.com/office/drawing/2014/main" id="{4273DB3C-B353-4E24-A2AD-12E14FEA4CE0}"/>
                    </a:ext>
                  </a:extLst>
                </p:cNvPr>
                <p:cNvSpPr/>
                <p:nvPr/>
              </p:nvSpPr>
              <p:spPr>
                <a:xfrm>
                  <a:off x="7236295" y="1053557"/>
                  <a:ext cx="63007" cy="111744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22D3E84-7A04-444D-AF3E-971A172F26E8}"/>
                    </a:ext>
                  </a:extLst>
                </p:cNvPr>
                <p:cNvSpPr txBox="1"/>
                <p:nvPr/>
              </p:nvSpPr>
              <p:spPr>
                <a:xfrm>
                  <a:off x="7308686" y="1458382"/>
                  <a:ext cx="12811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m/</a:t>
                  </a:r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448B38D4-8504-428E-8068-4997A0883A9B}"/>
                    </a:ext>
                  </a:extLst>
                </p:cNvPr>
                <p:cNvSpPr/>
                <p:nvPr/>
              </p:nvSpPr>
              <p:spPr>
                <a:xfrm>
                  <a:off x="5004046" y="915566"/>
                  <a:ext cx="3585759" cy="174859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8751A77E-03AD-455B-ACD5-0ECE1A276AE6}"/>
                    </a:ext>
                  </a:extLst>
                </p:cNvPr>
                <p:cNvSpPr/>
                <p:nvPr/>
              </p:nvSpPr>
              <p:spPr>
                <a:xfrm>
                  <a:off x="5537642" y="1062203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87" name="组合 86">
                  <a:extLst>
                    <a:ext uri="{FF2B5EF4-FFF2-40B4-BE49-F238E27FC236}">
                      <a16:creationId xmlns:a16="http://schemas.microsoft.com/office/drawing/2014/main" id="{8EF6628D-119E-454A-BBB3-CEE74D5E2142}"/>
                    </a:ext>
                  </a:extLst>
                </p:cNvPr>
                <p:cNvGrpSpPr/>
                <p:nvPr/>
              </p:nvGrpSpPr>
              <p:grpSpPr>
                <a:xfrm rot="5400000">
                  <a:off x="6084406" y="1443851"/>
                  <a:ext cx="63007" cy="368564"/>
                  <a:chOff x="2051720" y="1995686"/>
                  <a:chExt cx="63007" cy="368564"/>
                </a:xfrm>
              </p:grpSpPr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D9FB3964-1E94-4F42-9336-B1CC0546F936}"/>
                      </a:ext>
                    </a:extLst>
                  </p:cNvPr>
                  <p:cNvSpPr/>
                  <p:nvPr/>
                </p:nvSpPr>
                <p:spPr>
                  <a:xfrm>
                    <a:off x="2051720" y="1995686"/>
                    <a:ext cx="63007" cy="72007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B76EA2E2-38AE-454D-89FE-CF9A9D464A07}"/>
                      </a:ext>
                    </a:extLst>
                  </p:cNvPr>
                  <p:cNvSpPr/>
                  <p:nvPr/>
                </p:nvSpPr>
                <p:spPr>
                  <a:xfrm>
                    <a:off x="2051720" y="21480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B0B3CFEA-31CD-4311-AAE0-9DDA84649E51}"/>
                      </a:ext>
                    </a:extLst>
                  </p:cNvPr>
                  <p:cNvSpPr/>
                  <p:nvPr/>
                </p:nvSpPr>
                <p:spPr>
                  <a:xfrm>
                    <a:off x="2051720" y="23004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4078181F-CFC2-4E28-8B4E-1589F2DE297E}"/>
                    </a:ext>
                  </a:extLst>
                </p:cNvPr>
                <p:cNvSpPr/>
                <p:nvPr/>
              </p:nvSpPr>
              <p:spPr>
                <a:xfrm>
                  <a:off x="6495497" y="1069814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45C0240-9670-4372-88C3-862A7AD2EDD2}"/>
                    </a:ext>
                  </a:extLst>
                </p:cNvPr>
                <p:cNvSpPr/>
                <p:nvPr/>
              </p:nvSpPr>
              <p:spPr>
                <a:xfrm>
                  <a:off x="6878304" y="1076658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1F4BAF2-C8F3-4283-8431-B068B0FC7997}"/>
                    </a:ext>
                  </a:extLst>
                </p:cNvPr>
                <p:cNvSpPr txBox="1"/>
                <p:nvPr/>
              </p:nvSpPr>
              <p:spPr>
                <a:xfrm>
                  <a:off x="5569687" y="2291386"/>
                  <a:ext cx="1091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744FAC9-CFC2-4575-B49A-7BE71BEC570B}"/>
                  </a:ext>
                </a:extLst>
              </p:cNvPr>
              <p:cNvGrpSpPr/>
              <p:nvPr/>
            </p:nvGrpSpPr>
            <p:grpSpPr>
              <a:xfrm>
                <a:off x="4748349" y="3160766"/>
                <a:ext cx="3585760" cy="1748591"/>
                <a:chOff x="5004046" y="915566"/>
                <a:chExt cx="3585760" cy="1748591"/>
              </a:xfrm>
            </p:grpSpPr>
            <p:sp>
              <p:nvSpPr>
                <p:cNvPr id="102" name="右大括号 101">
                  <a:extLst>
                    <a:ext uri="{FF2B5EF4-FFF2-40B4-BE49-F238E27FC236}">
                      <a16:creationId xmlns:a16="http://schemas.microsoft.com/office/drawing/2014/main" id="{30DA1DBD-810D-48E8-B1B4-AD8A82286E38}"/>
                    </a:ext>
                  </a:extLst>
                </p:cNvPr>
                <p:cNvSpPr/>
                <p:nvPr/>
              </p:nvSpPr>
              <p:spPr>
                <a:xfrm rot="5400000">
                  <a:off x="6054408" y="1338198"/>
                  <a:ext cx="101164" cy="1898737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650DBE9C-F1DE-4A72-971C-7DE6D198488F}"/>
                    </a:ext>
                  </a:extLst>
                </p:cNvPr>
                <p:cNvSpPr/>
                <p:nvPr/>
              </p:nvSpPr>
              <p:spPr>
                <a:xfrm>
                  <a:off x="5155622" y="1053557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右大括号 103">
                  <a:extLst>
                    <a:ext uri="{FF2B5EF4-FFF2-40B4-BE49-F238E27FC236}">
                      <a16:creationId xmlns:a16="http://schemas.microsoft.com/office/drawing/2014/main" id="{0A23F832-8606-4DE0-91F4-36FC5D191820}"/>
                    </a:ext>
                  </a:extLst>
                </p:cNvPr>
                <p:cNvSpPr/>
                <p:nvPr/>
              </p:nvSpPr>
              <p:spPr>
                <a:xfrm>
                  <a:off x="7236295" y="1053557"/>
                  <a:ext cx="63007" cy="111744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B16484A1-4508-4709-AEF6-6407BA4543AA}"/>
                    </a:ext>
                  </a:extLst>
                </p:cNvPr>
                <p:cNvSpPr txBox="1"/>
                <p:nvPr/>
              </p:nvSpPr>
              <p:spPr>
                <a:xfrm>
                  <a:off x="7308686" y="1458382"/>
                  <a:ext cx="12811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m/</a:t>
                  </a:r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E05F478F-143C-4F0B-B7E0-705741658088}"/>
                    </a:ext>
                  </a:extLst>
                </p:cNvPr>
                <p:cNvSpPr/>
                <p:nvPr/>
              </p:nvSpPr>
              <p:spPr>
                <a:xfrm>
                  <a:off x="5004046" y="915566"/>
                  <a:ext cx="3585759" cy="174859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51277CDA-F445-470C-8A59-ACBF754D8F08}"/>
                    </a:ext>
                  </a:extLst>
                </p:cNvPr>
                <p:cNvSpPr/>
                <p:nvPr/>
              </p:nvSpPr>
              <p:spPr>
                <a:xfrm>
                  <a:off x="5537642" y="1062203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EFF9D074-690D-41AB-A6CA-D09FB0018622}"/>
                    </a:ext>
                  </a:extLst>
                </p:cNvPr>
                <p:cNvGrpSpPr/>
                <p:nvPr/>
              </p:nvGrpSpPr>
              <p:grpSpPr>
                <a:xfrm rot="5400000">
                  <a:off x="6084406" y="1443851"/>
                  <a:ext cx="63007" cy="368564"/>
                  <a:chOff x="2051720" y="1995686"/>
                  <a:chExt cx="63007" cy="368564"/>
                </a:xfrm>
              </p:grpSpPr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C6E0A671-C47D-4268-AC21-9462C1935AFD}"/>
                      </a:ext>
                    </a:extLst>
                  </p:cNvPr>
                  <p:cNvSpPr/>
                  <p:nvPr/>
                </p:nvSpPr>
                <p:spPr>
                  <a:xfrm>
                    <a:off x="2051720" y="1995686"/>
                    <a:ext cx="63007" cy="72007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椭圆 112">
                    <a:extLst>
                      <a:ext uri="{FF2B5EF4-FFF2-40B4-BE49-F238E27FC236}">
                        <a16:creationId xmlns:a16="http://schemas.microsoft.com/office/drawing/2014/main" id="{7500EA57-66CC-415A-9A33-164FD573492B}"/>
                      </a:ext>
                    </a:extLst>
                  </p:cNvPr>
                  <p:cNvSpPr/>
                  <p:nvPr/>
                </p:nvSpPr>
                <p:spPr>
                  <a:xfrm>
                    <a:off x="2051720" y="21480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椭圆 113">
                    <a:extLst>
                      <a:ext uri="{FF2B5EF4-FFF2-40B4-BE49-F238E27FC236}">
                        <a16:creationId xmlns:a16="http://schemas.microsoft.com/office/drawing/2014/main" id="{2A9848F1-4D05-4AC1-9AAA-124E076E1695}"/>
                      </a:ext>
                    </a:extLst>
                  </p:cNvPr>
                  <p:cNvSpPr/>
                  <p:nvPr/>
                </p:nvSpPr>
                <p:spPr>
                  <a:xfrm>
                    <a:off x="2051720" y="23004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883DA366-2243-4606-8FF5-507A2851E50D}"/>
                    </a:ext>
                  </a:extLst>
                </p:cNvPr>
                <p:cNvSpPr/>
                <p:nvPr/>
              </p:nvSpPr>
              <p:spPr>
                <a:xfrm>
                  <a:off x="6495497" y="1069814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F878ADF5-CA15-42AA-B777-9C7D6CA42C55}"/>
                    </a:ext>
                  </a:extLst>
                </p:cNvPr>
                <p:cNvSpPr/>
                <p:nvPr/>
              </p:nvSpPr>
              <p:spPr>
                <a:xfrm>
                  <a:off x="6878304" y="1076658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D3031F19-A6C3-499A-802B-A669D5D1F06A}"/>
                    </a:ext>
                  </a:extLst>
                </p:cNvPr>
                <p:cNvSpPr txBox="1"/>
                <p:nvPr/>
              </p:nvSpPr>
              <p:spPr>
                <a:xfrm>
                  <a:off x="5569687" y="2291386"/>
                  <a:ext cx="1091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194274-194B-42D2-98F4-7B84B48019C4}"/>
                </a:ext>
              </a:extLst>
            </p:cNvPr>
            <p:cNvSpPr/>
            <p:nvPr/>
          </p:nvSpPr>
          <p:spPr>
            <a:xfrm>
              <a:off x="4797718" y="4704838"/>
              <a:ext cx="3602904" cy="155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输出结果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F577795-EC99-45BC-8573-521B278FC2C2}"/>
              </a:ext>
            </a:extLst>
          </p:cNvPr>
          <p:cNvSpPr/>
          <p:nvPr/>
        </p:nvSpPr>
        <p:spPr>
          <a:xfrm>
            <a:off x="4651018" y="1959386"/>
            <a:ext cx="1267650" cy="2530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图像块</a:t>
            </a:r>
            <a:r>
              <a:rPr lang="en-US" altLang="zh-CN" sz="1400" dirty="0">
                <a:solidFill>
                  <a:schemeClr val="tx1"/>
                </a:solidFill>
              </a:rPr>
              <a:t>k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22D864-6E66-422C-9447-6883DA4F3FF1}"/>
              </a:ext>
            </a:extLst>
          </p:cNvPr>
          <p:cNvSpPr txBox="1"/>
          <p:nvPr/>
        </p:nvSpPr>
        <p:spPr>
          <a:xfrm>
            <a:off x="4373152" y="845778"/>
            <a:ext cx="4563692" cy="41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对于任意一个图像块</a:t>
            </a:r>
            <a:r>
              <a:rPr lang="en-US" altLang="zh-CN" sz="1600" dirty="0"/>
              <a:t>k</a:t>
            </a:r>
            <a:r>
              <a:rPr lang="zh-CN" altLang="en-US" sz="1600" dirty="0"/>
              <a:t>，利用</a:t>
            </a:r>
            <a:r>
              <a:rPr lang="en-US" altLang="zh-CN" sz="1600" dirty="0"/>
              <a:t>avx_512</a:t>
            </a:r>
            <a:r>
              <a:rPr lang="zh-CN" altLang="en-US" sz="1600" dirty="0"/>
              <a:t>进行向量化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A7B618-115B-4F78-A022-330DA6E42F27}"/>
              </a:ext>
            </a:extLst>
          </p:cNvPr>
          <p:cNvSpPr txBox="1"/>
          <p:nvPr/>
        </p:nvSpPr>
        <p:spPr>
          <a:xfrm>
            <a:off x="4337544" y="1249283"/>
            <a:ext cx="4563692" cy="41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一个</a:t>
            </a:r>
            <a:r>
              <a:rPr lang="en-US" altLang="zh-CN" sz="1600" dirty="0"/>
              <a:t>512</a:t>
            </a:r>
            <a:r>
              <a:rPr lang="zh-CN" altLang="en-US" sz="1600" dirty="0"/>
              <a:t>位寄存器可以一次性处理</a:t>
            </a:r>
            <a:r>
              <a:rPr lang="en-US" altLang="zh-CN" sz="1600" dirty="0"/>
              <a:t>16</a:t>
            </a:r>
            <a:r>
              <a:rPr lang="zh-CN" altLang="en-US" sz="1600" dirty="0"/>
              <a:t>个</a:t>
            </a:r>
            <a:r>
              <a:rPr lang="en-US" altLang="zh-CN" sz="1600" dirty="0"/>
              <a:t>float</a:t>
            </a:r>
            <a:r>
              <a:rPr lang="zh-CN" altLang="en-US" sz="1600" dirty="0"/>
              <a:t>数据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BC9B3E8-9232-4F84-B068-9200C5D32DCB}"/>
              </a:ext>
            </a:extLst>
          </p:cNvPr>
          <p:cNvGrpSpPr/>
          <p:nvPr/>
        </p:nvGrpSpPr>
        <p:grpSpPr>
          <a:xfrm>
            <a:off x="4651018" y="2496118"/>
            <a:ext cx="4007960" cy="2091174"/>
            <a:chOff x="4893276" y="2434800"/>
            <a:chExt cx="4007960" cy="209117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9C5F3A3-2397-43EF-94EB-362E45222AE3}"/>
                </a:ext>
              </a:extLst>
            </p:cNvPr>
            <p:cNvGrpSpPr/>
            <p:nvPr/>
          </p:nvGrpSpPr>
          <p:grpSpPr>
            <a:xfrm>
              <a:off x="4893276" y="2434800"/>
              <a:ext cx="4007960" cy="2091174"/>
              <a:chOff x="4893275" y="2283808"/>
              <a:chExt cx="3770915" cy="2091174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E53D4D7D-2426-4C46-84C9-FCA608A2C6AF}"/>
                  </a:ext>
                </a:extLst>
              </p:cNvPr>
              <p:cNvGrpSpPr/>
              <p:nvPr/>
            </p:nvGrpSpPr>
            <p:grpSpPr>
              <a:xfrm>
                <a:off x="5174482" y="2496118"/>
                <a:ext cx="3489708" cy="1666941"/>
                <a:chOff x="5196657" y="2393137"/>
                <a:chExt cx="3489708" cy="166694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EE1210CE-640F-405C-BF07-B30E9E1A2437}"/>
                    </a:ext>
                  </a:extLst>
                </p:cNvPr>
                <p:cNvGrpSpPr/>
                <p:nvPr/>
              </p:nvGrpSpPr>
              <p:grpSpPr>
                <a:xfrm>
                  <a:off x="5196657" y="2393137"/>
                  <a:ext cx="3489708" cy="1235771"/>
                  <a:chOff x="5196657" y="2393137"/>
                  <a:chExt cx="3489708" cy="1235771"/>
                </a:xfrm>
              </p:grpSpPr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79D155EF-B9C6-4457-A4FB-7D0CF3D5E489}"/>
                      </a:ext>
                    </a:extLst>
                  </p:cNvPr>
                  <p:cNvGrpSpPr/>
                  <p:nvPr/>
                </p:nvGrpSpPr>
                <p:grpSpPr>
                  <a:xfrm>
                    <a:off x="5196657" y="2393137"/>
                    <a:ext cx="1722962" cy="1218097"/>
                    <a:chOff x="5821276" y="2369575"/>
                    <a:chExt cx="1722962" cy="1218097"/>
                  </a:xfrm>
                </p:grpSpPr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D237D8A1-A98C-4C8C-A9B6-60595F0D15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1276" y="2369575"/>
                      <a:ext cx="1717901" cy="253086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一组求值运算</a:t>
                      </a:r>
                    </a:p>
                  </p:txBody>
                </p:sp>
                <p:sp>
                  <p:nvSpPr>
                    <p:cNvPr id="9" name="矩形 8">
                      <a:extLst>
                        <a:ext uri="{FF2B5EF4-FFF2-40B4-BE49-F238E27FC236}">
                          <a16:creationId xmlns:a16="http://schemas.microsoft.com/office/drawing/2014/main" id="{9474EA08-55CC-4BE1-BD62-94B5BCCD14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6883" y="3334586"/>
                      <a:ext cx="1657355" cy="253086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一组求值运算</a:t>
                      </a:r>
                    </a:p>
                  </p:txBody>
                </p:sp>
                <p:grpSp>
                  <p:nvGrpSpPr>
                    <p:cNvPr id="16" name="组合 15">
                      <a:extLst>
                        <a:ext uri="{FF2B5EF4-FFF2-40B4-BE49-F238E27FC236}">
                          <a16:creationId xmlns:a16="http://schemas.microsoft.com/office/drawing/2014/main" id="{86E850ED-D897-4B97-9989-72BD97AEE8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5189" y="2806465"/>
                      <a:ext cx="63764" cy="360039"/>
                      <a:chOff x="6565244" y="2787774"/>
                      <a:chExt cx="63764" cy="360039"/>
                    </a:xfrm>
                  </p:grpSpPr>
                  <p:sp>
                    <p:nvSpPr>
                      <p:cNvPr id="10" name="椭圆 9">
                        <a:extLst>
                          <a:ext uri="{FF2B5EF4-FFF2-40B4-BE49-F238E27FC236}">
                            <a16:creationId xmlns:a16="http://schemas.microsoft.com/office/drawing/2014/main" id="{DFE2B7D0-8A3D-48E0-BF45-F40102462821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65622" y="2787396"/>
                        <a:ext cx="63007" cy="63764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11" name="椭圆 10">
                        <a:extLst>
                          <a:ext uri="{FF2B5EF4-FFF2-40B4-BE49-F238E27FC236}">
                            <a16:creationId xmlns:a16="http://schemas.microsoft.com/office/drawing/2014/main" id="{E4C37066-70F5-42D2-9AC0-6FB80777D8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65622" y="2939796"/>
                        <a:ext cx="63007" cy="63764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15" name="椭圆 14">
                        <a:extLst>
                          <a:ext uri="{FF2B5EF4-FFF2-40B4-BE49-F238E27FC236}">
                            <a16:creationId xmlns:a16="http://schemas.microsoft.com/office/drawing/2014/main" id="{5EADA58C-709D-48CA-ADA3-4223BB0E0DA1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65622" y="3084428"/>
                        <a:ext cx="63007" cy="63764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</p:grpSp>
              </p:grpSp>
              <p:sp>
                <p:nvSpPr>
                  <p:cNvPr id="20" name="右大括号 19">
                    <a:extLst>
                      <a:ext uri="{FF2B5EF4-FFF2-40B4-BE49-F238E27FC236}">
                        <a16:creationId xmlns:a16="http://schemas.microsoft.com/office/drawing/2014/main" id="{2E9E107D-3148-4800-A461-B4877C043597}"/>
                      </a:ext>
                    </a:extLst>
                  </p:cNvPr>
                  <p:cNvSpPr/>
                  <p:nvPr/>
                </p:nvSpPr>
                <p:spPr>
                  <a:xfrm>
                    <a:off x="6974300" y="2416308"/>
                    <a:ext cx="149250" cy="1212600"/>
                  </a:xfrm>
                  <a:prstGeom prst="rightBrac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BBB3ACE9-F4BB-4101-9143-023550DE7D78}"/>
                      </a:ext>
                    </a:extLst>
                  </p:cNvPr>
                  <p:cNvSpPr txBox="1"/>
                  <p:nvPr/>
                </p:nvSpPr>
                <p:spPr>
                  <a:xfrm>
                    <a:off x="7089453" y="2808948"/>
                    <a:ext cx="15969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accent1"/>
                        </a:solidFill>
                      </a:rPr>
                      <a:t>m/</a:t>
                    </a:r>
                    <a:r>
                      <a:rPr lang="en-US" altLang="zh-CN" sz="1400" dirty="0" err="1">
                        <a:solidFill>
                          <a:schemeClr val="accent1"/>
                        </a:solidFill>
                      </a:rPr>
                      <a:t>MPI_p_num</a:t>
                    </a:r>
                    <a:r>
                      <a:rPr lang="en-US" altLang="zh-CN" sz="1400" dirty="0">
                        <a:solidFill>
                          <a:schemeClr val="accent1"/>
                        </a:solidFill>
                      </a:rPr>
                      <a:t>/16</a:t>
                    </a:r>
                    <a:endParaRPr lang="zh-CN" altLang="en-US" sz="1400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CA62185-64A4-4724-BFE2-2268C63374B7}"/>
                    </a:ext>
                  </a:extLst>
                </p:cNvPr>
                <p:cNvSpPr/>
                <p:nvPr/>
              </p:nvSpPr>
              <p:spPr>
                <a:xfrm>
                  <a:off x="5257961" y="3806992"/>
                  <a:ext cx="1656597" cy="25308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>
                      <a:solidFill>
                        <a:schemeClr val="tx1"/>
                      </a:solidFill>
                    </a:rPr>
                    <a:t>           未整除部分运算</a:t>
                  </a:r>
                </a:p>
              </p:txBody>
            </p:sp>
          </p:grp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AFBC0E-20A9-41FB-AB9E-3CCF3E1EC786}"/>
                  </a:ext>
                </a:extLst>
              </p:cNvPr>
              <p:cNvSpPr/>
              <p:nvPr/>
            </p:nvSpPr>
            <p:spPr>
              <a:xfrm>
                <a:off x="4893275" y="2283808"/>
                <a:ext cx="3711173" cy="209117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1410112-15B1-4031-A261-BD897392E2F7}"/>
                </a:ext>
              </a:extLst>
            </p:cNvPr>
            <p:cNvSpPr/>
            <p:nvPr/>
          </p:nvSpPr>
          <p:spPr>
            <a:xfrm>
              <a:off x="6450911" y="3610600"/>
              <a:ext cx="567140" cy="243778"/>
            </a:xfrm>
            <a:prstGeom prst="rect">
              <a:avLst/>
            </a:prstGeom>
            <a:solidFill>
              <a:schemeClr val="tx2">
                <a:alpha val="45000"/>
              </a:scheme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F58B563-87AB-4470-A5BE-10A8D87B5068}"/>
                </a:ext>
              </a:extLst>
            </p:cNvPr>
            <p:cNvSpPr/>
            <p:nvPr/>
          </p:nvSpPr>
          <p:spPr>
            <a:xfrm>
              <a:off x="5235787" y="4075536"/>
              <a:ext cx="514238" cy="245140"/>
            </a:xfrm>
            <a:prstGeom prst="rect">
              <a:avLst/>
            </a:prstGeom>
            <a:solidFill>
              <a:schemeClr val="tx2">
                <a:alpha val="45000"/>
              </a:scheme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B9F4341-2784-4705-A03E-72E623A00AC6}"/>
                </a:ext>
              </a:extLst>
            </p:cNvPr>
            <p:cNvSpPr/>
            <p:nvPr/>
          </p:nvSpPr>
          <p:spPr>
            <a:xfrm>
              <a:off x="5771556" y="4059605"/>
              <a:ext cx="1246495" cy="258747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对话气泡: 椭圆形 37">
            <a:extLst>
              <a:ext uri="{FF2B5EF4-FFF2-40B4-BE49-F238E27FC236}">
                <a16:creationId xmlns:a16="http://schemas.microsoft.com/office/drawing/2014/main" id="{495E1C9D-4E51-4A9A-A230-C782DB9B4C91}"/>
              </a:ext>
            </a:extLst>
          </p:cNvPr>
          <p:cNvSpPr/>
          <p:nvPr/>
        </p:nvSpPr>
        <p:spPr>
          <a:xfrm>
            <a:off x="7084346" y="3622020"/>
            <a:ext cx="1697296" cy="874296"/>
          </a:xfrm>
          <a:prstGeom prst="wedgeEllipseCallout">
            <a:avLst>
              <a:gd name="adj1" fmla="val -65766"/>
              <a:gd name="adj2" fmla="val 307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未整除部分倒数</a:t>
            </a:r>
            <a:r>
              <a:rPr lang="en-US" altLang="zh-CN" sz="1400" dirty="0">
                <a:solidFill>
                  <a:srgbClr val="FF0000"/>
                </a:solidFill>
              </a:rPr>
              <a:t>16</a:t>
            </a:r>
            <a:r>
              <a:rPr lang="zh-CN" altLang="en-US" sz="1400" dirty="0">
                <a:solidFill>
                  <a:srgbClr val="FF0000"/>
                </a:solidFill>
              </a:rPr>
              <a:t>个数据进行计算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650F9B94-E988-40C9-9DA3-E937A93DBA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189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52"/>
    </mc:Choice>
    <mc:Fallback>
      <p:transition spd="slow" advTm="26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4064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3. </a:t>
            </a:r>
            <a:r>
              <a:rPr kumimoji="0" lang="zh-CN" altLang="en-US" sz="2800" b="1" dirty="0"/>
              <a:t>优化细则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并行优化</a:t>
            </a:r>
            <a:endParaRPr kumimoji="0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8AD3FE-119A-496A-8ECB-31F00B164A76}"/>
              </a:ext>
            </a:extLst>
          </p:cNvPr>
          <p:cNvSpPr txBox="1"/>
          <p:nvPr/>
        </p:nvSpPr>
        <p:spPr>
          <a:xfrm>
            <a:off x="84381" y="42046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优化二：图像块的向量化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E3D0CCE-C3EE-4F8C-8905-62AD5CB62FF7}"/>
              </a:ext>
            </a:extLst>
          </p:cNvPr>
          <p:cNvGrpSpPr/>
          <p:nvPr/>
        </p:nvGrpSpPr>
        <p:grpSpPr>
          <a:xfrm>
            <a:off x="225617" y="789793"/>
            <a:ext cx="4270310" cy="4273058"/>
            <a:chOff x="4797718" y="586891"/>
            <a:chExt cx="4270310" cy="4273058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23058E29-CCC3-4089-917E-ECAFA6FCAAC2}"/>
                </a:ext>
              </a:extLst>
            </p:cNvPr>
            <p:cNvGrpSpPr/>
            <p:nvPr/>
          </p:nvGrpSpPr>
          <p:grpSpPr>
            <a:xfrm>
              <a:off x="4814863" y="586891"/>
              <a:ext cx="4253165" cy="4024710"/>
              <a:chOff x="4748349" y="887638"/>
              <a:chExt cx="4253165" cy="4024710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3071BCC8-A7D9-4CF8-A6E6-7DF9C2056764}"/>
                  </a:ext>
                </a:extLst>
              </p:cNvPr>
              <p:cNvGrpSpPr/>
              <p:nvPr/>
            </p:nvGrpSpPr>
            <p:grpSpPr>
              <a:xfrm>
                <a:off x="6509726" y="2715766"/>
                <a:ext cx="63007" cy="368564"/>
                <a:chOff x="2051720" y="1995686"/>
                <a:chExt cx="63007" cy="368564"/>
              </a:xfrm>
            </p:grpSpPr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09D4B1EB-4078-41C4-8FFD-CE97EDE44B3A}"/>
                    </a:ext>
                  </a:extLst>
                </p:cNvPr>
                <p:cNvSpPr/>
                <p:nvPr/>
              </p:nvSpPr>
              <p:spPr>
                <a:xfrm>
                  <a:off x="2051720" y="1995686"/>
                  <a:ext cx="63007" cy="72007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069349AD-77CB-476E-A2C5-BE58A7C8FA3B}"/>
                    </a:ext>
                  </a:extLst>
                </p:cNvPr>
                <p:cNvSpPr/>
                <p:nvPr/>
              </p:nvSpPr>
              <p:spPr>
                <a:xfrm>
                  <a:off x="2051720" y="21480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E43E6A24-DC02-408B-AED0-9F830DB6B659}"/>
                    </a:ext>
                  </a:extLst>
                </p:cNvPr>
                <p:cNvSpPr/>
                <p:nvPr/>
              </p:nvSpPr>
              <p:spPr>
                <a:xfrm>
                  <a:off x="2051720" y="23004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右大括号 55">
                <a:extLst>
                  <a:ext uri="{FF2B5EF4-FFF2-40B4-BE49-F238E27FC236}">
                    <a16:creationId xmlns:a16="http://schemas.microsoft.com/office/drawing/2014/main" id="{6041C1ED-2DD8-477A-B004-F98EC45A7715}"/>
                  </a:ext>
                </a:extLst>
              </p:cNvPr>
              <p:cNvSpPr/>
              <p:nvPr/>
            </p:nvSpPr>
            <p:spPr>
              <a:xfrm>
                <a:off x="8396179" y="887638"/>
                <a:ext cx="324128" cy="402471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06E9044-1FEC-461C-A5CF-93E143D92A96}"/>
                  </a:ext>
                </a:extLst>
              </p:cNvPr>
              <p:cNvSpPr txBox="1"/>
              <p:nvPr/>
            </p:nvSpPr>
            <p:spPr>
              <a:xfrm>
                <a:off x="8727080" y="2744616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</a:rPr>
                  <a:t>k</a:t>
                </a:r>
                <a:endParaRPr lang="zh-CN" altLang="en-US" sz="14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BFEC2E08-0307-44FB-83F6-84B5B8DD3179}"/>
                  </a:ext>
                </a:extLst>
              </p:cNvPr>
              <p:cNvGrpSpPr/>
              <p:nvPr/>
            </p:nvGrpSpPr>
            <p:grpSpPr>
              <a:xfrm>
                <a:off x="4748351" y="910366"/>
                <a:ext cx="3585760" cy="1748591"/>
                <a:chOff x="5004046" y="915566"/>
                <a:chExt cx="3585760" cy="1748591"/>
              </a:xfrm>
            </p:grpSpPr>
            <p:sp>
              <p:nvSpPr>
                <p:cNvPr id="94" name="右大括号 93">
                  <a:extLst>
                    <a:ext uri="{FF2B5EF4-FFF2-40B4-BE49-F238E27FC236}">
                      <a16:creationId xmlns:a16="http://schemas.microsoft.com/office/drawing/2014/main" id="{ECCF002E-B1FF-4BC3-AC58-47FD557C2150}"/>
                    </a:ext>
                  </a:extLst>
                </p:cNvPr>
                <p:cNvSpPr/>
                <p:nvPr/>
              </p:nvSpPr>
              <p:spPr>
                <a:xfrm rot="5400000">
                  <a:off x="6054408" y="1338198"/>
                  <a:ext cx="101164" cy="1898737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2052BA96-42FE-495C-98A1-BBA4C7C87791}"/>
                    </a:ext>
                  </a:extLst>
                </p:cNvPr>
                <p:cNvSpPr/>
                <p:nvPr/>
              </p:nvSpPr>
              <p:spPr>
                <a:xfrm>
                  <a:off x="5155622" y="1053557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右大括号 76">
                  <a:extLst>
                    <a:ext uri="{FF2B5EF4-FFF2-40B4-BE49-F238E27FC236}">
                      <a16:creationId xmlns:a16="http://schemas.microsoft.com/office/drawing/2014/main" id="{4273DB3C-B353-4E24-A2AD-12E14FEA4CE0}"/>
                    </a:ext>
                  </a:extLst>
                </p:cNvPr>
                <p:cNvSpPr/>
                <p:nvPr/>
              </p:nvSpPr>
              <p:spPr>
                <a:xfrm>
                  <a:off x="7236295" y="1053557"/>
                  <a:ext cx="63007" cy="111744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22D3E84-7A04-444D-AF3E-971A172F26E8}"/>
                    </a:ext>
                  </a:extLst>
                </p:cNvPr>
                <p:cNvSpPr txBox="1"/>
                <p:nvPr/>
              </p:nvSpPr>
              <p:spPr>
                <a:xfrm>
                  <a:off x="7308686" y="1458382"/>
                  <a:ext cx="12811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m/</a:t>
                  </a:r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448B38D4-8504-428E-8068-4997A0883A9B}"/>
                    </a:ext>
                  </a:extLst>
                </p:cNvPr>
                <p:cNvSpPr/>
                <p:nvPr/>
              </p:nvSpPr>
              <p:spPr>
                <a:xfrm>
                  <a:off x="5004046" y="915566"/>
                  <a:ext cx="3585759" cy="174859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8751A77E-03AD-455B-ACD5-0ECE1A276AE6}"/>
                    </a:ext>
                  </a:extLst>
                </p:cNvPr>
                <p:cNvSpPr/>
                <p:nvPr/>
              </p:nvSpPr>
              <p:spPr>
                <a:xfrm>
                  <a:off x="5537642" y="1062203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87" name="组合 86">
                  <a:extLst>
                    <a:ext uri="{FF2B5EF4-FFF2-40B4-BE49-F238E27FC236}">
                      <a16:creationId xmlns:a16="http://schemas.microsoft.com/office/drawing/2014/main" id="{8EF6628D-119E-454A-BBB3-CEE74D5E2142}"/>
                    </a:ext>
                  </a:extLst>
                </p:cNvPr>
                <p:cNvGrpSpPr/>
                <p:nvPr/>
              </p:nvGrpSpPr>
              <p:grpSpPr>
                <a:xfrm rot="5400000">
                  <a:off x="6084406" y="1443851"/>
                  <a:ext cx="63007" cy="368564"/>
                  <a:chOff x="2051720" y="1995686"/>
                  <a:chExt cx="63007" cy="368564"/>
                </a:xfrm>
              </p:grpSpPr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D9FB3964-1E94-4F42-9336-B1CC0546F936}"/>
                      </a:ext>
                    </a:extLst>
                  </p:cNvPr>
                  <p:cNvSpPr/>
                  <p:nvPr/>
                </p:nvSpPr>
                <p:spPr>
                  <a:xfrm>
                    <a:off x="2051720" y="1995686"/>
                    <a:ext cx="63007" cy="72007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B76EA2E2-38AE-454D-89FE-CF9A9D464A07}"/>
                      </a:ext>
                    </a:extLst>
                  </p:cNvPr>
                  <p:cNvSpPr/>
                  <p:nvPr/>
                </p:nvSpPr>
                <p:spPr>
                  <a:xfrm>
                    <a:off x="2051720" y="21480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B0B3CFEA-31CD-4311-AAE0-9DDA84649E51}"/>
                      </a:ext>
                    </a:extLst>
                  </p:cNvPr>
                  <p:cNvSpPr/>
                  <p:nvPr/>
                </p:nvSpPr>
                <p:spPr>
                  <a:xfrm>
                    <a:off x="2051720" y="23004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4078181F-CFC2-4E28-8B4E-1589F2DE297E}"/>
                    </a:ext>
                  </a:extLst>
                </p:cNvPr>
                <p:cNvSpPr/>
                <p:nvPr/>
              </p:nvSpPr>
              <p:spPr>
                <a:xfrm>
                  <a:off x="6495497" y="1069814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45C0240-9670-4372-88C3-862A7AD2EDD2}"/>
                    </a:ext>
                  </a:extLst>
                </p:cNvPr>
                <p:cNvSpPr/>
                <p:nvPr/>
              </p:nvSpPr>
              <p:spPr>
                <a:xfrm>
                  <a:off x="6878304" y="1076658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1F4BAF2-C8F3-4283-8431-B068B0FC7997}"/>
                    </a:ext>
                  </a:extLst>
                </p:cNvPr>
                <p:cNvSpPr txBox="1"/>
                <p:nvPr/>
              </p:nvSpPr>
              <p:spPr>
                <a:xfrm>
                  <a:off x="5569687" y="2291386"/>
                  <a:ext cx="1091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744FAC9-CFC2-4575-B49A-7BE71BEC570B}"/>
                  </a:ext>
                </a:extLst>
              </p:cNvPr>
              <p:cNvGrpSpPr/>
              <p:nvPr/>
            </p:nvGrpSpPr>
            <p:grpSpPr>
              <a:xfrm>
                <a:off x="4748349" y="3160766"/>
                <a:ext cx="3585760" cy="1748591"/>
                <a:chOff x="5004046" y="915566"/>
                <a:chExt cx="3585760" cy="1748591"/>
              </a:xfrm>
            </p:grpSpPr>
            <p:sp>
              <p:nvSpPr>
                <p:cNvPr id="102" name="右大括号 101">
                  <a:extLst>
                    <a:ext uri="{FF2B5EF4-FFF2-40B4-BE49-F238E27FC236}">
                      <a16:creationId xmlns:a16="http://schemas.microsoft.com/office/drawing/2014/main" id="{30DA1DBD-810D-48E8-B1B4-AD8A82286E38}"/>
                    </a:ext>
                  </a:extLst>
                </p:cNvPr>
                <p:cNvSpPr/>
                <p:nvPr/>
              </p:nvSpPr>
              <p:spPr>
                <a:xfrm rot="5400000">
                  <a:off x="6054408" y="1338198"/>
                  <a:ext cx="101164" cy="1898737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650DBE9C-F1DE-4A72-971C-7DE6D198488F}"/>
                    </a:ext>
                  </a:extLst>
                </p:cNvPr>
                <p:cNvSpPr/>
                <p:nvPr/>
              </p:nvSpPr>
              <p:spPr>
                <a:xfrm>
                  <a:off x="5155622" y="1053557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右大括号 103">
                  <a:extLst>
                    <a:ext uri="{FF2B5EF4-FFF2-40B4-BE49-F238E27FC236}">
                      <a16:creationId xmlns:a16="http://schemas.microsoft.com/office/drawing/2014/main" id="{0A23F832-8606-4DE0-91F4-36FC5D191820}"/>
                    </a:ext>
                  </a:extLst>
                </p:cNvPr>
                <p:cNvSpPr/>
                <p:nvPr/>
              </p:nvSpPr>
              <p:spPr>
                <a:xfrm>
                  <a:off x="7236295" y="1053557"/>
                  <a:ext cx="63007" cy="111744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B16484A1-4508-4709-AEF6-6407BA4543AA}"/>
                    </a:ext>
                  </a:extLst>
                </p:cNvPr>
                <p:cNvSpPr txBox="1"/>
                <p:nvPr/>
              </p:nvSpPr>
              <p:spPr>
                <a:xfrm>
                  <a:off x="7308686" y="1458382"/>
                  <a:ext cx="12811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m/</a:t>
                  </a:r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E05F478F-143C-4F0B-B7E0-705741658088}"/>
                    </a:ext>
                  </a:extLst>
                </p:cNvPr>
                <p:cNvSpPr/>
                <p:nvPr/>
              </p:nvSpPr>
              <p:spPr>
                <a:xfrm>
                  <a:off x="5004046" y="915566"/>
                  <a:ext cx="3585759" cy="174859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51277CDA-F445-470C-8A59-ACBF754D8F08}"/>
                    </a:ext>
                  </a:extLst>
                </p:cNvPr>
                <p:cNvSpPr/>
                <p:nvPr/>
              </p:nvSpPr>
              <p:spPr>
                <a:xfrm>
                  <a:off x="5537642" y="1062203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EFF9D074-690D-41AB-A6CA-D09FB0018622}"/>
                    </a:ext>
                  </a:extLst>
                </p:cNvPr>
                <p:cNvGrpSpPr/>
                <p:nvPr/>
              </p:nvGrpSpPr>
              <p:grpSpPr>
                <a:xfrm rot="5400000">
                  <a:off x="6084406" y="1443851"/>
                  <a:ext cx="63007" cy="368564"/>
                  <a:chOff x="2051720" y="1995686"/>
                  <a:chExt cx="63007" cy="368564"/>
                </a:xfrm>
              </p:grpSpPr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C6E0A671-C47D-4268-AC21-9462C1935AFD}"/>
                      </a:ext>
                    </a:extLst>
                  </p:cNvPr>
                  <p:cNvSpPr/>
                  <p:nvPr/>
                </p:nvSpPr>
                <p:spPr>
                  <a:xfrm>
                    <a:off x="2051720" y="1995686"/>
                    <a:ext cx="63007" cy="72007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椭圆 112">
                    <a:extLst>
                      <a:ext uri="{FF2B5EF4-FFF2-40B4-BE49-F238E27FC236}">
                        <a16:creationId xmlns:a16="http://schemas.microsoft.com/office/drawing/2014/main" id="{7500EA57-66CC-415A-9A33-164FD573492B}"/>
                      </a:ext>
                    </a:extLst>
                  </p:cNvPr>
                  <p:cNvSpPr/>
                  <p:nvPr/>
                </p:nvSpPr>
                <p:spPr>
                  <a:xfrm>
                    <a:off x="2051720" y="21480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椭圆 113">
                    <a:extLst>
                      <a:ext uri="{FF2B5EF4-FFF2-40B4-BE49-F238E27FC236}">
                        <a16:creationId xmlns:a16="http://schemas.microsoft.com/office/drawing/2014/main" id="{2A9848F1-4D05-4AC1-9AAA-124E076E1695}"/>
                      </a:ext>
                    </a:extLst>
                  </p:cNvPr>
                  <p:cNvSpPr/>
                  <p:nvPr/>
                </p:nvSpPr>
                <p:spPr>
                  <a:xfrm>
                    <a:off x="2051720" y="23004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883DA366-2243-4606-8FF5-507A2851E50D}"/>
                    </a:ext>
                  </a:extLst>
                </p:cNvPr>
                <p:cNvSpPr/>
                <p:nvPr/>
              </p:nvSpPr>
              <p:spPr>
                <a:xfrm>
                  <a:off x="6495497" y="1069814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F878ADF5-CA15-42AA-B777-9C7D6CA42C55}"/>
                    </a:ext>
                  </a:extLst>
                </p:cNvPr>
                <p:cNvSpPr/>
                <p:nvPr/>
              </p:nvSpPr>
              <p:spPr>
                <a:xfrm>
                  <a:off x="6878304" y="1076658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D3031F19-A6C3-499A-802B-A669D5D1F06A}"/>
                    </a:ext>
                  </a:extLst>
                </p:cNvPr>
                <p:cNvSpPr txBox="1"/>
                <p:nvPr/>
              </p:nvSpPr>
              <p:spPr>
                <a:xfrm>
                  <a:off x="5569687" y="2291386"/>
                  <a:ext cx="1091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194274-194B-42D2-98F4-7B84B48019C4}"/>
                </a:ext>
              </a:extLst>
            </p:cNvPr>
            <p:cNvSpPr/>
            <p:nvPr/>
          </p:nvSpPr>
          <p:spPr>
            <a:xfrm>
              <a:off x="4797718" y="4704838"/>
              <a:ext cx="3602904" cy="155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输出结果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F577795-EC99-45BC-8573-521B278FC2C2}"/>
              </a:ext>
            </a:extLst>
          </p:cNvPr>
          <p:cNvSpPr/>
          <p:nvPr/>
        </p:nvSpPr>
        <p:spPr>
          <a:xfrm>
            <a:off x="4651018" y="1959386"/>
            <a:ext cx="1267650" cy="2530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图像块</a:t>
            </a:r>
            <a:r>
              <a:rPr lang="en-US" altLang="zh-CN" sz="1400" dirty="0">
                <a:solidFill>
                  <a:schemeClr val="tx1"/>
                </a:solidFill>
              </a:rPr>
              <a:t>k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22D864-6E66-422C-9447-6883DA4F3FF1}"/>
              </a:ext>
            </a:extLst>
          </p:cNvPr>
          <p:cNvSpPr txBox="1"/>
          <p:nvPr/>
        </p:nvSpPr>
        <p:spPr>
          <a:xfrm>
            <a:off x="4373152" y="845778"/>
            <a:ext cx="4563692" cy="41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对于任意一个图像块</a:t>
            </a:r>
            <a:r>
              <a:rPr lang="en-US" altLang="zh-CN" sz="1600" dirty="0"/>
              <a:t>k</a:t>
            </a:r>
            <a:r>
              <a:rPr lang="zh-CN" altLang="en-US" sz="1600" dirty="0"/>
              <a:t>，利用</a:t>
            </a:r>
            <a:r>
              <a:rPr lang="en-US" altLang="zh-CN" sz="1600" dirty="0"/>
              <a:t>avx_512</a:t>
            </a:r>
            <a:r>
              <a:rPr lang="zh-CN" altLang="en-US" sz="1600" dirty="0"/>
              <a:t>进行向量化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A7B618-115B-4F78-A022-330DA6E42F27}"/>
              </a:ext>
            </a:extLst>
          </p:cNvPr>
          <p:cNvSpPr txBox="1"/>
          <p:nvPr/>
        </p:nvSpPr>
        <p:spPr>
          <a:xfrm>
            <a:off x="4337544" y="1249283"/>
            <a:ext cx="4563692" cy="41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一个</a:t>
            </a:r>
            <a:r>
              <a:rPr lang="en-US" altLang="zh-CN" sz="1600" dirty="0"/>
              <a:t>512</a:t>
            </a:r>
            <a:r>
              <a:rPr lang="zh-CN" altLang="en-US" sz="1600" dirty="0"/>
              <a:t>位寄存器可以一次性处理</a:t>
            </a:r>
            <a:r>
              <a:rPr lang="en-US" altLang="zh-CN" sz="1600" dirty="0"/>
              <a:t>16</a:t>
            </a:r>
            <a:r>
              <a:rPr lang="zh-CN" altLang="en-US" sz="1600" dirty="0"/>
              <a:t>个</a:t>
            </a:r>
            <a:r>
              <a:rPr lang="en-US" altLang="zh-CN" sz="1600" dirty="0"/>
              <a:t>float</a:t>
            </a:r>
            <a:r>
              <a:rPr lang="zh-CN" altLang="en-US" sz="1600" dirty="0"/>
              <a:t>数据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BC9B3E8-9232-4F84-B068-9200C5D32DCB}"/>
              </a:ext>
            </a:extLst>
          </p:cNvPr>
          <p:cNvGrpSpPr/>
          <p:nvPr/>
        </p:nvGrpSpPr>
        <p:grpSpPr>
          <a:xfrm>
            <a:off x="4651018" y="2496118"/>
            <a:ext cx="4007960" cy="2091174"/>
            <a:chOff x="4893276" y="2434800"/>
            <a:chExt cx="4007960" cy="209117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9C5F3A3-2397-43EF-94EB-362E45222AE3}"/>
                </a:ext>
              </a:extLst>
            </p:cNvPr>
            <p:cNvGrpSpPr/>
            <p:nvPr/>
          </p:nvGrpSpPr>
          <p:grpSpPr>
            <a:xfrm>
              <a:off x="4893276" y="2434800"/>
              <a:ext cx="4007960" cy="2091174"/>
              <a:chOff x="4893275" y="2283808"/>
              <a:chExt cx="3770915" cy="2091174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E53D4D7D-2426-4C46-84C9-FCA608A2C6AF}"/>
                  </a:ext>
                </a:extLst>
              </p:cNvPr>
              <p:cNvGrpSpPr/>
              <p:nvPr/>
            </p:nvGrpSpPr>
            <p:grpSpPr>
              <a:xfrm>
                <a:off x="5174482" y="2496118"/>
                <a:ext cx="3489708" cy="1666941"/>
                <a:chOff x="5196657" y="2393137"/>
                <a:chExt cx="3489708" cy="166694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EE1210CE-640F-405C-BF07-B30E9E1A2437}"/>
                    </a:ext>
                  </a:extLst>
                </p:cNvPr>
                <p:cNvGrpSpPr/>
                <p:nvPr/>
              </p:nvGrpSpPr>
              <p:grpSpPr>
                <a:xfrm>
                  <a:off x="5196657" y="2393137"/>
                  <a:ext cx="3489708" cy="1235771"/>
                  <a:chOff x="5196657" y="2393137"/>
                  <a:chExt cx="3489708" cy="1235771"/>
                </a:xfrm>
              </p:grpSpPr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79D155EF-B9C6-4457-A4FB-7D0CF3D5E489}"/>
                      </a:ext>
                    </a:extLst>
                  </p:cNvPr>
                  <p:cNvGrpSpPr/>
                  <p:nvPr/>
                </p:nvGrpSpPr>
                <p:grpSpPr>
                  <a:xfrm>
                    <a:off x="5196657" y="2393137"/>
                    <a:ext cx="1722962" cy="1218097"/>
                    <a:chOff x="5821276" y="2369575"/>
                    <a:chExt cx="1722962" cy="1218097"/>
                  </a:xfrm>
                </p:grpSpPr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D237D8A1-A98C-4C8C-A9B6-60595F0D15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1276" y="2369575"/>
                      <a:ext cx="1717901" cy="253086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一组求值运算</a:t>
                      </a:r>
                    </a:p>
                  </p:txBody>
                </p:sp>
                <p:sp>
                  <p:nvSpPr>
                    <p:cNvPr id="9" name="矩形 8">
                      <a:extLst>
                        <a:ext uri="{FF2B5EF4-FFF2-40B4-BE49-F238E27FC236}">
                          <a16:creationId xmlns:a16="http://schemas.microsoft.com/office/drawing/2014/main" id="{9474EA08-55CC-4BE1-BD62-94B5BCCD14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6883" y="3334586"/>
                      <a:ext cx="1657355" cy="253086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一组求值运算</a:t>
                      </a:r>
                    </a:p>
                  </p:txBody>
                </p:sp>
                <p:grpSp>
                  <p:nvGrpSpPr>
                    <p:cNvPr id="16" name="组合 15">
                      <a:extLst>
                        <a:ext uri="{FF2B5EF4-FFF2-40B4-BE49-F238E27FC236}">
                          <a16:creationId xmlns:a16="http://schemas.microsoft.com/office/drawing/2014/main" id="{86E850ED-D897-4B97-9989-72BD97AEE8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5189" y="2806465"/>
                      <a:ext cx="63764" cy="360039"/>
                      <a:chOff x="6565244" y="2787774"/>
                      <a:chExt cx="63764" cy="360039"/>
                    </a:xfrm>
                  </p:grpSpPr>
                  <p:sp>
                    <p:nvSpPr>
                      <p:cNvPr id="10" name="椭圆 9">
                        <a:extLst>
                          <a:ext uri="{FF2B5EF4-FFF2-40B4-BE49-F238E27FC236}">
                            <a16:creationId xmlns:a16="http://schemas.microsoft.com/office/drawing/2014/main" id="{DFE2B7D0-8A3D-48E0-BF45-F40102462821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65622" y="2787396"/>
                        <a:ext cx="63007" cy="63764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11" name="椭圆 10">
                        <a:extLst>
                          <a:ext uri="{FF2B5EF4-FFF2-40B4-BE49-F238E27FC236}">
                            <a16:creationId xmlns:a16="http://schemas.microsoft.com/office/drawing/2014/main" id="{E4C37066-70F5-42D2-9AC0-6FB80777D8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65622" y="2939796"/>
                        <a:ext cx="63007" cy="63764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15" name="椭圆 14">
                        <a:extLst>
                          <a:ext uri="{FF2B5EF4-FFF2-40B4-BE49-F238E27FC236}">
                            <a16:creationId xmlns:a16="http://schemas.microsoft.com/office/drawing/2014/main" id="{5EADA58C-709D-48CA-ADA3-4223BB0E0DA1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65622" y="3084428"/>
                        <a:ext cx="63007" cy="63764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</p:grpSp>
              </p:grpSp>
              <p:sp>
                <p:nvSpPr>
                  <p:cNvPr id="20" name="右大括号 19">
                    <a:extLst>
                      <a:ext uri="{FF2B5EF4-FFF2-40B4-BE49-F238E27FC236}">
                        <a16:creationId xmlns:a16="http://schemas.microsoft.com/office/drawing/2014/main" id="{2E9E107D-3148-4800-A461-B4877C043597}"/>
                      </a:ext>
                    </a:extLst>
                  </p:cNvPr>
                  <p:cNvSpPr/>
                  <p:nvPr/>
                </p:nvSpPr>
                <p:spPr>
                  <a:xfrm>
                    <a:off x="6974300" y="2416308"/>
                    <a:ext cx="149250" cy="1212600"/>
                  </a:xfrm>
                  <a:prstGeom prst="rightBrac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BBB3ACE9-F4BB-4101-9143-023550DE7D78}"/>
                      </a:ext>
                    </a:extLst>
                  </p:cNvPr>
                  <p:cNvSpPr txBox="1"/>
                  <p:nvPr/>
                </p:nvSpPr>
                <p:spPr>
                  <a:xfrm>
                    <a:off x="7089453" y="2808948"/>
                    <a:ext cx="15969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accent1"/>
                        </a:solidFill>
                      </a:rPr>
                      <a:t>m/</a:t>
                    </a:r>
                    <a:r>
                      <a:rPr lang="en-US" altLang="zh-CN" sz="1400" dirty="0" err="1">
                        <a:solidFill>
                          <a:schemeClr val="accent1"/>
                        </a:solidFill>
                      </a:rPr>
                      <a:t>MPI_p_num</a:t>
                    </a:r>
                    <a:r>
                      <a:rPr lang="en-US" altLang="zh-CN" sz="1400" dirty="0">
                        <a:solidFill>
                          <a:schemeClr val="accent1"/>
                        </a:solidFill>
                      </a:rPr>
                      <a:t>/16</a:t>
                    </a:r>
                    <a:endParaRPr lang="zh-CN" altLang="en-US" sz="1400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CA62185-64A4-4724-BFE2-2268C63374B7}"/>
                    </a:ext>
                  </a:extLst>
                </p:cNvPr>
                <p:cNvSpPr/>
                <p:nvPr/>
              </p:nvSpPr>
              <p:spPr>
                <a:xfrm>
                  <a:off x="5257961" y="3806992"/>
                  <a:ext cx="1656597" cy="25308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>
                      <a:solidFill>
                        <a:schemeClr val="tx1"/>
                      </a:solidFill>
                    </a:rPr>
                    <a:t>           未整除部分运算</a:t>
                  </a:r>
                </a:p>
              </p:txBody>
            </p:sp>
          </p:grp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AFBC0E-20A9-41FB-AB9E-3CCF3E1EC786}"/>
                  </a:ext>
                </a:extLst>
              </p:cNvPr>
              <p:cNvSpPr/>
              <p:nvPr/>
            </p:nvSpPr>
            <p:spPr>
              <a:xfrm>
                <a:off x="4893275" y="2283808"/>
                <a:ext cx="3711173" cy="209117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1410112-15B1-4031-A261-BD897392E2F7}"/>
                </a:ext>
              </a:extLst>
            </p:cNvPr>
            <p:cNvSpPr/>
            <p:nvPr/>
          </p:nvSpPr>
          <p:spPr>
            <a:xfrm>
              <a:off x="6450911" y="3610600"/>
              <a:ext cx="567140" cy="243778"/>
            </a:xfrm>
            <a:prstGeom prst="rect">
              <a:avLst/>
            </a:prstGeom>
            <a:solidFill>
              <a:schemeClr val="tx2">
                <a:alpha val="45000"/>
              </a:scheme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F58B563-87AB-4470-A5BE-10A8D87B5068}"/>
                </a:ext>
              </a:extLst>
            </p:cNvPr>
            <p:cNvSpPr/>
            <p:nvPr/>
          </p:nvSpPr>
          <p:spPr>
            <a:xfrm>
              <a:off x="5235787" y="4075536"/>
              <a:ext cx="514238" cy="245140"/>
            </a:xfrm>
            <a:prstGeom prst="rect">
              <a:avLst/>
            </a:prstGeom>
            <a:solidFill>
              <a:schemeClr val="tx2">
                <a:alpha val="45000"/>
              </a:scheme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B9F4341-2784-4705-A03E-72E623A00AC6}"/>
                </a:ext>
              </a:extLst>
            </p:cNvPr>
            <p:cNvSpPr/>
            <p:nvPr/>
          </p:nvSpPr>
          <p:spPr>
            <a:xfrm>
              <a:off x="5771556" y="4059605"/>
              <a:ext cx="1246495" cy="258747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对话气泡: 椭圆形 37">
            <a:extLst>
              <a:ext uri="{FF2B5EF4-FFF2-40B4-BE49-F238E27FC236}">
                <a16:creationId xmlns:a16="http://schemas.microsoft.com/office/drawing/2014/main" id="{495E1C9D-4E51-4A9A-A230-C782DB9B4C91}"/>
              </a:ext>
            </a:extLst>
          </p:cNvPr>
          <p:cNvSpPr/>
          <p:nvPr/>
        </p:nvSpPr>
        <p:spPr>
          <a:xfrm>
            <a:off x="7084346" y="3622020"/>
            <a:ext cx="1697296" cy="874296"/>
          </a:xfrm>
          <a:prstGeom prst="wedgeEllipseCallout">
            <a:avLst>
              <a:gd name="adj1" fmla="val -65766"/>
              <a:gd name="adj2" fmla="val 307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未整除部分倒数</a:t>
            </a:r>
            <a:r>
              <a:rPr lang="en-US" altLang="zh-CN" sz="1400" dirty="0">
                <a:solidFill>
                  <a:srgbClr val="FF0000"/>
                </a:solidFill>
              </a:rPr>
              <a:t>16</a:t>
            </a:r>
            <a:r>
              <a:rPr lang="zh-CN" altLang="en-US" sz="1400" dirty="0">
                <a:solidFill>
                  <a:srgbClr val="FF0000"/>
                </a:solidFill>
              </a:rPr>
              <a:t>个数据进行计算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DD6928-0489-4439-AD67-972B9FE2A3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"/>
          <a:stretch/>
        </p:blipFill>
        <p:spPr>
          <a:xfrm>
            <a:off x="1574516" y="783122"/>
            <a:ext cx="5924974" cy="3850612"/>
          </a:xfrm>
          <a:prstGeom prst="rect">
            <a:avLst/>
          </a:prstGeom>
        </p:spPr>
      </p:pic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19DE5426-6268-4547-B537-9CFBED4DF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4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5"/>
    </mc:Choice>
    <mc:Fallback>
      <p:transition spd="slow" advTm="2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4064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3. </a:t>
            </a:r>
            <a:r>
              <a:rPr kumimoji="0" lang="zh-CN" altLang="en-US" sz="2800" b="1" dirty="0"/>
              <a:t>优化细则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并行优化</a:t>
            </a:r>
            <a:endParaRPr kumimoji="0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8AD3FE-119A-496A-8ECB-31F00B164A76}"/>
              </a:ext>
            </a:extLst>
          </p:cNvPr>
          <p:cNvSpPr txBox="1"/>
          <p:nvPr/>
        </p:nvSpPr>
        <p:spPr>
          <a:xfrm>
            <a:off x="84381" y="420461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优化二：图像块的向量化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4E3D0CCE-C3EE-4F8C-8905-62AD5CB62FF7}"/>
              </a:ext>
            </a:extLst>
          </p:cNvPr>
          <p:cNvGrpSpPr/>
          <p:nvPr/>
        </p:nvGrpSpPr>
        <p:grpSpPr>
          <a:xfrm>
            <a:off x="225617" y="789793"/>
            <a:ext cx="4270310" cy="4273058"/>
            <a:chOff x="4797718" y="586891"/>
            <a:chExt cx="4270310" cy="4273058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23058E29-CCC3-4089-917E-ECAFA6FCAAC2}"/>
                </a:ext>
              </a:extLst>
            </p:cNvPr>
            <p:cNvGrpSpPr/>
            <p:nvPr/>
          </p:nvGrpSpPr>
          <p:grpSpPr>
            <a:xfrm>
              <a:off x="4814863" y="586891"/>
              <a:ext cx="4253165" cy="4024710"/>
              <a:chOff x="4748349" y="887638"/>
              <a:chExt cx="4253165" cy="4024710"/>
            </a:xfrm>
          </p:grpSpPr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3071BCC8-A7D9-4CF8-A6E6-7DF9C2056764}"/>
                  </a:ext>
                </a:extLst>
              </p:cNvPr>
              <p:cNvGrpSpPr/>
              <p:nvPr/>
            </p:nvGrpSpPr>
            <p:grpSpPr>
              <a:xfrm>
                <a:off x="6509726" y="2715766"/>
                <a:ext cx="63007" cy="368564"/>
                <a:chOff x="2051720" y="1995686"/>
                <a:chExt cx="63007" cy="368564"/>
              </a:xfrm>
            </p:grpSpPr>
            <p:sp>
              <p:nvSpPr>
                <p:cNvPr id="82" name="椭圆 81">
                  <a:extLst>
                    <a:ext uri="{FF2B5EF4-FFF2-40B4-BE49-F238E27FC236}">
                      <a16:creationId xmlns:a16="http://schemas.microsoft.com/office/drawing/2014/main" id="{09D4B1EB-4078-41C4-8FFD-CE97EDE44B3A}"/>
                    </a:ext>
                  </a:extLst>
                </p:cNvPr>
                <p:cNvSpPr/>
                <p:nvPr/>
              </p:nvSpPr>
              <p:spPr>
                <a:xfrm>
                  <a:off x="2051720" y="1995686"/>
                  <a:ext cx="63007" cy="72007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3" name="椭圆 82">
                  <a:extLst>
                    <a:ext uri="{FF2B5EF4-FFF2-40B4-BE49-F238E27FC236}">
                      <a16:creationId xmlns:a16="http://schemas.microsoft.com/office/drawing/2014/main" id="{069349AD-77CB-476E-A2C5-BE58A7C8FA3B}"/>
                    </a:ext>
                  </a:extLst>
                </p:cNvPr>
                <p:cNvSpPr/>
                <p:nvPr/>
              </p:nvSpPr>
              <p:spPr>
                <a:xfrm>
                  <a:off x="2051720" y="21480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E43E6A24-DC02-408B-AED0-9F830DB6B659}"/>
                    </a:ext>
                  </a:extLst>
                </p:cNvPr>
                <p:cNvSpPr/>
                <p:nvPr/>
              </p:nvSpPr>
              <p:spPr>
                <a:xfrm>
                  <a:off x="2051720" y="2300486"/>
                  <a:ext cx="63007" cy="63764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右大括号 55">
                <a:extLst>
                  <a:ext uri="{FF2B5EF4-FFF2-40B4-BE49-F238E27FC236}">
                    <a16:creationId xmlns:a16="http://schemas.microsoft.com/office/drawing/2014/main" id="{6041C1ED-2DD8-477A-B004-F98EC45A7715}"/>
                  </a:ext>
                </a:extLst>
              </p:cNvPr>
              <p:cNvSpPr/>
              <p:nvPr/>
            </p:nvSpPr>
            <p:spPr>
              <a:xfrm>
                <a:off x="8396179" y="887638"/>
                <a:ext cx="324128" cy="402471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D06E9044-1FEC-461C-A5CF-93E143D92A96}"/>
                  </a:ext>
                </a:extLst>
              </p:cNvPr>
              <p:cNvSpPr txBox="1"/>
              <p:nvPr/>
            </p:nvSpPr>
            <p:spPr>
              <a:xfrm>
                <a:off x="8727080" y="2744616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</a:rPr>
                  <a:t>k</a:t>
                </a:r>
                <a:endParaRPr lang="zh-CN" altLang="en-US" sz="1400" dirty="0">
                  <a:solidFill>
                    <a:schemeClr val="accent1"/>
                  </a:solidFill>
                </a:endParaRPr>
              </a:p>
            </p:txBody>
          </p: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BFEC2E08-0307-44FB-83F6-84B5B8DD3179}"/>
                  </a:ext>
                </a:extLst>
              </p:cNvPr>
              <p:cNvGrpSpPr/>
              <p:nvPr/>
            </p:nvGrpSpPr>
            <p:grpSpPr>
              <a:xfrm>
                <a:off x="4748351" y="910366"/>
                <a:ext cx="3585760" cy="1748591"/>
                <a:chOff x="5004046" y="915566"/>
                <a:chExt cx="3585760" cy="1748591"/>
              </a:xfrm>
            </p:grpSpPr>
            <p:sp>
              <p:nvSpPr>
                <p:cNvPr id="94" name="右大括号 93">
                  <a:extLst>
                    <a:ext uri="{FF2B5EF4-FFF2-40B4-BE49-F238E27FC236}">
                      <a16:creationId xmlns:a16="http://schemas.microsoft.com/office/drawing/2014/main" id="{ECCF002E-B1FF-4BC3-AC58-47FD557C2150}"/>
                    </a:ext>
                  </a:extLst>
                </p:cNvPr>
                <p:cNvSpPr/>
                <p:nvPr/>
              </p:nvSpPr>
              <p:spPr>
                <a:xfrm rot="5400000">
                  <a:off x="6054408" y="1338198"/>
                  <a:ext cx="101164" cy="1898737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2052BA96-42FE-495C-98A1-BBA4C7C87791}"/>
                    </a:ext>
                  </a:extLst>
                </p:cNvPr>
                <p:cNvSpPr/>
                <p:nvPr/>
              </p:nvSpPr>
              <p:spPr>
                <a:xfrm>
                  <a:off x="5155622" y="1053557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7" name="右大括号 76">
                  <a:extLst>
                    <a:ext uri="{FF2B5EF4-FFF2-40B4-BE49-F238E27FC236}">
                      <a16:creationId xmlns:a16="http://schemas.microsoft.com/office/drawing/2014/main" id="{4273DB3C-B353-4E24-A2AD-12E14FEA4CE0}"/>
                    </a:ext>
                  </a:extLst>
                </p:cNvPr>
                <p:cNvSpPr/>
                <p:nvPr/>
              </p:nvSpPr>
              <p:spPr>
                <a:xfrm>
                  <a:off x="7236295" y="1053557"/>
                  <a:ext cx="63007" cy="111744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文本框 77">
                  <a:extLst>
                    <a:ext uri="{FF2B5EF4-FFF2-40B4-BE49-F238E27FC236}">
                      <a16:creationId xmlns:a16="http://schemas.microsoft.com/office/drawing/2014/main" id="{F22D3E84-7A04-444D-AF3E-971A172F26E8}"/>
                    </a:ext>
                  </a:extLst>
                </p:cNvPr>
                <p:cNvSpPr txBox="1"/>
                <p:nvPr/>
              </p:nvSpPr>
              <p:spPr>
                <a:xfrm>
                  <a:off x="7308686" y="1458382"/>
                  <a:ext cx="12811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m/</a:t>
                  </a:r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448B38D4-8504-428E-8068-4997A0883A9B}"/>
                    </a:ext>
                  </a:extLst>
                </p:cNvPr>
                <p:cNvSpPr/>
                <p:nvPr/>
              </p:nvSpPr>
              <p:spPr>
                <a:xfrm>
                  <a:off x="5004046" y="915566"/>
                  <a:ext cx="3585759" cy="174859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8751A77E-03AD-455B-ACD5-0ECE1A276AE6}"/>
                    </a:ext>
                  </a:extLst>
                </p:cNvPr>
                <p:cNvSpPr/>
                <p:nvPr/>
              </p:nvSpPr>
              <p:spPr>
                <a:xfrm>
                  <a:off x="5537642" y="1062203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87" name="组合 86">
                  <a:extLst>
                    <a:ext uri="{FF2B5EF4-FFF2-40B4-BE49-F238E27FC236}">
                      <a16:creationId xmlns:a16="http://schemas.microsoft.com/office/drawing/2014/main" id="{8EF6628D-119E-454A-BBB3-CEE74D5E2142}"/>
                    </a:ext>
                  </a:extLst>
                </p:cNvPr>
                <p:cNvGrpSpPr/>
                <p:nvPr/>
              </p:nvGrpSpPr>
              <p:grpSpPr>
                <a:xfrm rot="5400000">
                  <a:off x="6084406" y="1443851"/>
                  <a:ext cx="63007" cy="368564"/>
                  <a:chOff x="2051720" y="1995686"/>
                  <a:chExt cx="63007" cy="368564"/>
                </a:xfrm>
              </p:grpSpPr>
              <p:sp>
                <p:nvSpPr>
                  <p:cNvPr id="88" name="椭圆 87">
                    <a:extLst>
                      <a:ext uri="{FF2B5EF4-FFF2-40B4-BE49-F238E27FC236}">
                        <a16:creationId xmlns:a16="http://schemas.microsoft.com/office/drawing/2014/main" id="{D9FB3964-1E94-4F42-9336-B1CC0546F936}"/>
                      </a:ext>
                    </a:extLst>
                  </p:cNvPr>
                  <p:cNvSpPr/>
                  <p:nvPr/>
                </p:nvSpPr>
                <p:spPr>
                  <a:xfrm>
                    <a:off x="2051720" y="1995686"/>
                    <a:ext cx="63007" cy="72007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9" name="椭圆 88">
                    <a:extLst>
                      <a:ext uri="{FF2B5EF4-FFF2-40B4-BE49-F238E27FC236}">
                        <a16:creationId xmlns:a16="http://schemas.microsoft.com/office/drawing/2014/main" id="{B76EA2E2-38AE-454D-89FE-CF9A9D464A07}"/>
                      </a:ext>
                    </a:extLst>
                  </p:cNvPr>
                  <p:cNvSpPr/>
                  <p:nvPr/>
                </p:nvSpPr>
                <p:spPr>
                  <a:xfrm>
                    <a:off x="2051720" y="21480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0" name="椭圆 89">
                    <a:extLst>
                      <a:ext uri="{FF2B5EF4-FFF2-40B4-BE49-F238E27FC236}">
                        <a16:creationId xmlns:a16="http://schemas.microsoft.com/office/drawing/2014/main" id="{B0B3CFEA-31CD-4311-AAE0-9DDA84649E51}"/>
                      </a:ext>
                    </a:extLst>
                  </p:cNvPr>
                  <p:cNvSpPr/>
                  <p:nvPr/>
                </p:nvSpPr>
                <p:spPr>
                  <a:xfrm>
                    <a:off x="2051720" y="23004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4078181F-CFC2-4E28-8B4E-1589F2DE297E}"/>
                    </a:ext>
                  </a:extLst>
                </p:cNvPr>
                <p:cNvSpPr/>
                <p:nvPr/>
              </p:nvSpPr>
              <p:spPr>
                <a:xfrm>
                  <a:off x="6495497" y="1069814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445C0240-9670-4372-88C3-862A7AD2EDD2}"/>
                    </a:ext>
                  </a:extLst>
                </p:cNvPr>
                <p:cNvSpPr/>
                <p:nvPr/>
              </p:nvSpPr>
              <p:spPr>
                <a:xfrm>
                  <a:off x="6878304" y="1076658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1F4BAF2-C8F3-4283-8431-B068B0FC7997}"/>
                    </a:ext>
                  </a:extLst>
                </p:cNvPr>
                <p:cNvSpPr txBox="1"/>
                <p:nvPr/>
              </p:nvSpPr>
              <p:spPr>
                <a:xfrm>
                  <a:off x="5569687" y="2291386"/>
                  <a:ext cx="1091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9744FAC9-CFC2-4575-B49A-7BE71BEC570B}"/>
                  </a:ext>
                </a:extLst>
              </p:cNvPr>
              <p:cNvGrpSpPr/>
              <p:nvPr/>
            </p:nvGrpSpPr>
            <p:grpSpPr>
              <a:xfrm>
                <a:off x="4748349" y="3160766"/>
                <a:ext cx="3585760" cy="1748591"/>
                <a:chOff x="5004046" y="915566"/>
                <a:chExt cx="3585760" cy="1748591"/>
              </a:xfrm>
            </p:grpSpPr>
            <p:sp>
              <p:nvSpPr>
                <p:cNvPr id="102" name="右大括号 101">
                  <a:extLst>
                    <a:ext uri="{FF2B5EF4-FFF2-40B4-BE49-F238E27FC236}">
                      <a16:creationId xmlns:a16="http://schemas.microsoft.com/office/drawing/2014/main" id="{30DA1DBD-810D-48E8-B1B4-AD8A82286E38}"/>
                    </a:ext>
                  </a:extLst>
                </p:cNvPr>
                <p:cNvSpPr/>
                <p:nvPr/>
              </p:nvSpPr>
              <p:spPr>
                <a:xfrm rot="5400000">
                  <a:off x="6054408" y="1338198"/>
                  <a:ext cx="101164" cy="1898737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650DBE9C-F1DE-4A72-971C-7DE6D198488F}"/>
                    </a:ext>
                  </a:extLst>
                </p:cNvPr>
                <p:cNvSpPr/>
                <p:nvPr/>
              </p:nvSpPr>
              <p:spPr>
                <a:xfrm>
                  <a:off x="5155622" y="1053557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右大括号 103">
                  <a:extLst>
                    <a:ext uri="{FF2B5EF4-FFF2-40B4-BE49-F238E27FC236}">
                      <a16:creationId xmlns:a16="http://schemas.microsoft.com/office/drawing/2014/main" id="{0A23F832-8606-4DE0-91F4-36FC5D191820}"/>
                    </a:ext>
                  </a:extLst>
                </p:cNvPr>
                <p:cNvSpPr/>
                <p:nvPr/>
              </p:nvSpPr>
              <p:spPr>
                <a:xfrm>
                  <a:off x="7236295" y="1053557"/>
                  <a:ext cx="63007" cy="111744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B16484A1-4508-4709-AEF6-6407BA4543AA}"/>
                    </a:ext>
                  </a:extLst>
                </p:cNvPr>
                <p:cNvSpPr txBox="1"/>
                <p:nvPr/>
              </p:nvSpPr>
              <p:spPr>
                <a:xfrm>
                  <a:off x="7308686" y="1458382"/>
                  <a:ext cx="12811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m/</a:t>
                  </a:r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E05F478F-143C-4F0B-B7E0-705741658088}"/>
                    </a:ext>
                  </a:extLst>
                </p:cNvPr>
                <p:cNvSpPr/>
                <p:nvPr/>
              </p:nvSpPr>
              <p:spPr>
                <a:xfrm>
                  <a:off x="5004046" y="915566"/>
                  <a:ext cx="3585759" cy="174859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51277CDA-F445-470C-8A59-ACBF754D8F08}"/>
                    </a:ext>
                  </a:extLst>
                </p:cNvPr>
                <p:cNvSpPr/>
                <p:nvPr/>
              </p:nvSpPr>
              <p:spPr>
                <a:xfrm>
                  <a:off x="5537642" y="1062203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EFF9D074-690D-41AB-A6CA-D09FB0018622}"/>
                    </a:ext>
                  </a:extLst>
                </p:cNvPr>
                <p:cNvGrpSpPr/>
                <p:nvPr/>
              </p:nvGrpSpPr>
              <p:grpSpPr>
                <a:xfrm rot="5400000">
                  <a:off x="6084406" y="1443851"/>
                  <a:ext cx="63007" cy="368564"/>
                  <a:chOff x="2051720" y="1995686"/>
                  <a:chExt cx="63007" cy="368564"/>
                </a:xfrm>
              </p:grpSpPr>
              <p:sp>
                <p:nvSpPr>
                  <p:cNvPr id="112" name="椭圆 111">
                    <a:extLst>
                      <a:ext uri="{FF2B5EF4-FFF2-40B4-BE49-F238E27FC236}">
                        <a16:creationId xmlns:a16="http://schemas.microsoft.com/office/drawing/2014/main" id="{C6E0A671-C47D-4268-AC21-9462C1935AFD}"/>
                      </a:ext>
                    </a:extLst>
                  </p:cNvPr>
                  <p:cNvSpPr/>
                  <p:nvPr/>
                </p:nvSpPr>
                <p:spPr>
                  <a:xfrm>
                    <a:off x="2051720" y="1995686"/>
                    <a:ext cx="63007" cy="72007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椭圆 112">
                    <a:extLst>
                      <a:ext uri="{FF2B5EF4-FFF2-40B4-BE49-F238E27FC236}">
                        <a16:creationId xmlns:a16="http://schemas.microsoft.com/office/drawing/2014/main" id="{7500EA57-66CC-415A-9A33-164FD573492B}"/>
                      </a:ext>
                    </a:extLst>
                  </p:cNvPr>
                  <p:cNvSpPr/>
                  <p:nvPr/>
                </p:nvSpPr>
                <p:spPr>
                  <a:xfrm>
                    <a:off x="2051720" y="21480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椭圆 113">
                    <a:extLst>
                      <a:ext uri="{FF2B5EF4-FFF2-40B4-BE49-F238E27FC236}">
                        <a16:creationId xmlns:a16="http://schemas.microsoft.com/office/drawing/2014/main" id="{2A9848F1-4D05-4AC1-9AAA-124E076E1695}"/>
                      </a:ext>
                    </a:extLst>
                  </p:cNvPr>
                  <p:cNvSpPr/>
                  <p:nvPr/>
                </p:nvSpPr>
                <p:spPr>
                  <a:xfrm>
                    <a:off x="2051720" y="2300486"/>
                    <a:ext cx="63007" cy="63764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883DA366-2243-4606-8FF5-507A2851E50D}"/>
                    </a:ext>
                  </a:extLst>
                </p:cNvPr>
                <p:cNvSpPr/>
                <p:nvPr/>
              </p:nvSpPr>
              <p:spPr>
                <a:xfrm>
                  <a:off x="6495497" y="1069814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0" name="矩形 109">
                  <a:extLst>
                    <a:ext uri="{FF2B5EF4-FFF2-40B4-BE49-F238E27FC236}">
                      <a16:creationId xmlns:a16="http://schemas.microsoft.com/office/drawing/2014/main" id="{F878ADF5-CA15-42AA-B777-9C7D6CA42C55}"/>
                    </a:ext>
                  </a:extLst>
                </p:cNvPr>
                <p:cNvSpPr/>
                <p:nvPr/>
              </p:nvSpPr>
              <p:spPr>
                <a:xfrm>
                  <a:off x="6878304" y="1076658"/>
                  <a:ext cx="203873" cy="108614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图像块</a:t>
                  </a:r>
                  <a:r>
                    <a:rPr lang="en-US" altLang="zh-CN" sz="14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</a:t>
                  </a:r>
                  <a:endParaRPr lang="en-US" altLang="zh-CN" sz="14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1" name="文本框 110">
                  <a:extLst>
                    <a:ext uri="{FF2B5EF4-FFF2-40B4-BE49-F238E27FC236}">
                      <a16:creationId xmlns:a16="http://schemas.microsoft.com/office/drawing/2014/main" id="{D3031F19-A6C3-499A-802B-A669D5D1F06A}"/>
                    </a:ext>
                  </a:extLst>
                </p:cNvPr>
                <p:cNvSpPr txBox="1"/>
                <p:nvPr/>
              </p:nvSpPr>
              <p:spPr>
                <a:xfrm>
                  <a:off x="5569687" y="2291386"/>
                  <a:ext cx="1091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>
                      <a:solidFill>
                        <a:schemeClr val="accent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MPI_p_num</a:t>
                  </a:r>
                  <a:endParaRPr lang="zh-CN" altLang="en-US" sz="14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3194274-194B-42D2-98F4-7B84B48019C4}"/>
                </a:ext>
              </a:extLst>
            </p:cNvPr>
            <p:cNvSpPr/>
            <p:nvPr/>
          </p:nvSpPr>
          <p:spPr>
            <a:xfrm>
              <a:off x="4797718" y="4704838"/>
              <a:ext cx="3602904" cy="15511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输出结果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F577795-EC99-45BC-8573-521B278FC2C2}"/>
              </a:ext>
            </a:extLst>
          </p:cNvPr>
          <p:cNvSpPr/>
          <p:nvPr/>
        </p:nvSpPr>
        <p:spPr>
          <a:xfrm>
            <a:off x="4651018" y="1959386"/>
            <a:ext cx="1267650" cy="2530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图像块</a:t>
            </a:r>
            <a:r>
              <a:rPr lang="en-US" altLang="zh-CN" sz="1400" dirty="0">
                <a:solidFill>
                  <a:schemeClr val="tx1"/>
                </a:solidFill>
              </a:rPr>
              <a:t>k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22D864-6E66-422C-9447-6883DA4F3FF1}"/>
              </a:ext>
            </a:extLst>
          </p:cNvPr>
          <p:cNvSpPr txBox="1"/>
          <p:nvPr/>
        </p:nvSpPr>
        <p:spPr>
          <a:xfrm>
            <a:off x="4373152" y="845778"/>
            <a:ext cx="4563692" cy="41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对于任意一个图像块</a:t>
            </a:r>
            <a:r>
              <a:rPr lang="en-US" altLang="zh-CN" sz="1600" dirty="0"/>
              <a:t>k</a:t>
            </a:r>
            <a:r>
              <a:rPr lang="zh-CN" altLang="en-US" sz="1600" dirty="0"/>
              <a:t>，利用</a:t>
            </a:r>
            <a:r>
              <a:rPr lang="en-US" altLang="zh-CN" sz="1600" dirty="0"/>
              <a:t>avx_512</a:t>
            </a:r>
            <a:r>
              <a:rPr lang="zh-CN" altLang="en-US" sz="1600" dirty="0"/>
              <a:t>进行向量化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A7B618-115B-4F78-A022-330DA6E42F27}"/>
              </a:ext>
            </a:extLst>
          </p:cNvPr>
          <p:cNvSpPr txBox="1"/>
          <p:nvPr/>
        </p:nvSpPr>
        <p:spPr>
          <a:xfrm>
            <a:off x="4337544" y="1249283"/>
            <a:ext cx="4563692" cy="41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一个</a:t>
            </a:r>
            <a:r>
              <a:rPr lang="en-US" altLang="zh-CN" sz="1600" dirty="0"/>
              <a:t>512</a:t>
            </a:r>
            <a:r>
              <a:rPr lang="zh-CN" altLang="en-US" sz="1600" dirty="0"/>
              <a:t>位寄存器可以一次性处理</a:t>
            </a:r>
            <a:r>
              <a:rPr lang="en-US" altLang="zh-CN" sz="1600" dirty="0"/>
              <a:t>16</a:t>
            </a:r>
            <a:r>
              <a:rPr lang="zh-CN" altLang="en-US" sz="1600" dirty="0"/>
              <a:t>个</a:t>
            </a:r>
            <a:r>
              <a:rPr lang="en-US" altLang="zh-CN" sz="1600" dirty="0"/>
              <a:t>float</a:t>
            </a:r>
            <a:r>
              <a:rPr lang="zh-CN" altLang="en-US" sz="1600" dirty="0"/>
              <a:t>数据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BC9B3E8-9232-4F84-B068-9200C5D32DCB}"/>
              </a:ext>
            </a:extLst>
          </p:cNvPr>
          <p:cNvGrpSpPr/>
          <p:nvPr/>
        </p:nvGrpSpPr>
        <p:grpSpPr>
          <a:xfrm>
            <a:off x="4651018" y="2496118"/>
            <a:ext cx="4007960" cy="2091174"/>
            <a:chOff x="4893276" y="2434800"/>
            <a:chExt cx="4007960" cy="2091174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9C5F3A3-2397-43EF-94EB-362E45222AE3}"/>
                </a:ext>
              </a:extLst>
            </p:cNvPr>
            <p:cNvGrpSpPr/>
            <p:nvPr/>
          </p:nvGrpSpPr>
          <p:grpSpPr>
            <a:xfrm>
              <a:off x="4893276" y="2434800"/>
              <a:ext cx="4007960" cy="2091174"/>
              <a:chOff x="4893275" y="2283808"/>
              <a:chExt cx="3770915" cy="2091174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E53D4D7D-2426-4C46-84C9-FCA608A2C6AF}"/>
                  </a:ext>
                </a:extLst>
              </p:cNvPr>
              <p:cNvGrpSpPr/>
              <p:nvPr/>
            </p:nvGrpSpPr>
            <p:grpSpPr>
              <a:xfrm>
                <a:off x="5174482" y="2496118"/>
                <a:ext cx="3489708" cy="1666941"/>
                <a:chOff x="5196657" y="2393137"/>
                <a:chExt cx="3489708" cy="1666941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EE1210CE-640F-405C-BF07-B30E9E1A2437}"/>
                    </a:ext>
                  </a:extLst>
                </p:cNvPr>
                <p:cNvGrpSpPr/>
                <p:nvPr/>
              </p:nvGrpSpPr>
              <p:grpSpPr>
                <a:xfrm>
                  <a:off x="5196657" y="2393137"/>
                  <a:ext cx="3489708" cy="1235771"/>
                  <a:chOff x="5196657" y="2393137"/>
                  <a:chExt cx="3489708" cy="1235771"/>
                </a:xfrm>
              </p:grpSpPr>
              <p:grpSp>
                <p:nvGrpSpPr>
                  <p:cNvPr id="18" name="组合 17">
                    <a:extLst>
                      <a:ext uri="{FF2B5EF4-FFF2-40B4-BE49-F238E27FC236}">
                        <a16:creationId xmlns:a16="http://schemas.microsoft.com/office/drawing/2014/main" id="{79D155EF-B9C6-4457-A4FB-7D0CF3D5E489}"/>
                      </a:ext>
                    </a:extLst>
                  </p:cNvPr>
                  <p:cNvGrpSpPr/>
                  <p:nvPr/>
                </p:nvGrpSpPr>
                <p:grpSpPr>
                  <a:xfrm>
                    <a:off x="5196657" y="2393137"/>
                    <a:ext cx="1722962" cy="1218097"/>
                    <a:chOff x="5821276" y="2369575"/>
                    <a:chExt cx="1722962" cy="1218097"/>
                  </a:xfrm>
                </p:grpSpPr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D237D8A1-A98C-4C8C-A9B6-60595F0D15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1276" y="2369575"/>
                      <a:ext cx="1717901" cy="253086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一组求值运算</a:t>
                      </a:r>
                    </a:p>
                  </p:txBody>
                </p:sp>
                <p:sp>
                  <p:nvSpPr>
                    <p:cNvPr id="9" name="矩形 8">
                      <a:extLst>
                        <a:ext uri="{FF2B5EF4-FFF2-40B4-BE49-F238E27FC236}">
                          <a16:creationId xmlns:a16="http://schemas.microsoft.com/office/drawing/2014/main" id="{9474EA08-55CC-4BE1-BD62-94B5BCCD14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86883" y="3334586"/>
                      <a:ext cx="1657355" cy="253086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一组求值运算</a:t>
                      </a:r>
                    </a:p>
                  </p:txBody>
                </p:sp>
                <p:grpSp>
                  <p:nvGrpSpPr>
                    <p:cNvPr id="16" name="组合 15">
                      <a:extLst>
                        <a:ext uri="{FF2B5EF4-FFF2-40B4-BE49-F238E27FC236}">
                          <a16:creationId xmlns:a16="http://schemas.microsoft.com/office/drawing/2014/main" id="{86E850ED-D897-4B97-9989-72BD97AEE8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95189" y="2806465"/>
                      <a:ext cx="63764" cy="360039"/>
                      <a:chOff x="6565244" y="2787774"/>
                      <a:chExt cx="63764" cy="360039"/>
                    </a:xfrm>
                  </p:grpSpPr>
                  <p:sp>
                    <p:nvSpPr>
                      <p:cNvPr id="10" name="椭圆 9">
                        <a:extLst>
                          <a:ext uri="{FF2B5EF4-FFF2-40B4-BE49-F238E27FC236}">
                            <a16:creationId xmlns:a16="http://schemas.microsoft.com/office/drawing/2014/main" id="{DFE2B7D0-8A3D-48E0-BF45-F40102462821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65622" y="2787396"/>
                        <a:ext cx="63007" cy="63764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11" name="椭圆 10">
                        <a:extLst>
                          <a:ext uri="{FF2B5EF4-FFF2-40B4-BE49-F238E27FC236}">
                            <a16:creationId xmlns:a16="http://schemas.microsoft.com/office/drawing/2014/main" id="{E4C37066-70F5-42D2-9AC0-6FB80777D8E5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65622" y="2939796"/>
                        <a:ext cx="63007" cy="63764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  <p:sp>
                    <p:nvSpPr>
                      <p:cNvPr id="15" name="椭圆 14">
                        <a:extLst>
                          <a:ext uri="{FF2B5EF4-FFF2-40B4-BE49-F238E27FC236}">
                            <a16:creationId xmlns:a16="http://schemas.microsoft.com/office/drawing/2014/main" id="{5EADA58C-709D-48CA-ADA3-4223BB0E0DA1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6565622" y="3084428"/>
                        <a:ext cx="63007" cy="63764"/>
                      </a:xfrm>
                      <a:prstGeom prst="ellipse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dirty="0"/>
                      </a:p>
                    </p:txBody>
                  </p:sp>
                </p:grpSp>
              </p:grpSp>
              <p:sp>
                <p:nvSpPr>
                  <p:cNvPr id="20" name="右大括号 19">
                    <a:extLst>
                      <a:ext uri="{FF2B5EF4-FFF2-40B4-BE49-F238E27FC236}">
                        <a16:creationId xmlns:a16="http://schemas.microsoft.com/office/drawing/2014/main" id="{2E9E107D-3148-4800-A461-B4877C043597}"/>
                      </a:ext>
                    </a:extLst>
                  </p:cNvPr>
                  <p:cNvSpPr/>
                  <p:nvPr/>
                </p:nvSpPr>
                <p:spPr>
                  <a:xfrm>
                    <a:off x="6974300" y="2416308"/>
                    <a:ext cx="149250" cy="1212600"/>
                  </a:xfrm>
                  <a:prstGeom prst="rightBrac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BBB3ACE9-F4BB-4101-9143-023550DE7D78}"/>
                      </a:ext>
                    </a:extLst>
                  </p:cNvPr>
                  <p:cNvSpPr txBox="1"/>
                  <p:nvPr/>
                </p:nvSpPr>
                <p:spPr>
                  <a:xfrm>
                    <a:off x="7089453" y="2808948"/>
                    <a:ext cx="15969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>
                        <a:solidFill>
                          <a:schemeClr val="accent1"/>
                        </a:solidFill>
                      </a:rPr>
                      <a:t>m/</a:t>
                    </a:r>
                    <a:r>
                      <a:rPr lang="en-US" altLang="zh-CN" sz="1400" dirty="0" err="1">
                        <a:solidFill>
                          <a:schemeClr val="accent1"/>
                        </a:solidFill>
                      </a:rPr>
                      <a:t>MPI_p_num</a:t>
                    </a:r>
                    <a:r>
                      <a:rPr lang="en-US" altLang="zh-CN" sz="1400" dirty="0">
                        <a:solidFill>
                          <a:schemeClr val="accent1"/>
                        </a:solidFill>
                      </a:rPr>
                      <a:t>/16</a:t>
                    </a:r>
                    <a:endParaRPr lang="zh-CN" altLang="en-US" sz="1400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7CA62185-64A4-4724-BFE2-2268C63374B7}"/>
                    </a:ext>
                  </a:extLst>
                </p:cNvPr>
                <p:cNvSpPr/>
                <p:nvPr/>
              </p:nvSpPr>
              <p:spPr>
                <a:xfrm>
                  <a:off x="5257961" y="3806992"/>
                  <a:ext cx="1656597" cy="25308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200" dirty="0">
                      <a:solidFill>
                        <a:schemeClr val="tx1"/>
                      </a:solidFill>
                    </a:rPr>
                    <a:t>           未整除部分运算</a:t>
                  </a:r>
                </a:p>
              </p:txBody>
            </p:sp>
          </p:grp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BAFBC0E-20A9-41FB-AB9E-3CCF3E1EC786}"/>
                  </a:ext>
                </a:extLst>
              </p:cNvPr>
              <p:cNvSpPr/>
              <p:nvPr/>
            </p:nvSpPr>
            <p:spPr>
              <a:xfrm>
                <a:off x="4893275" y="2283808"/>
                <a:ext cx="3711173" cy="209117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A1410112-15B1-4031-A261-BD897392E2F7}"/>
                </a:ext>
              </a:extLst>
            </p:cNvPr>
            <p:cNvSpPr/>
            <p:nvPr/>
          </p:nvSpPr>
          <p:spPr>
            <a:xfrm>
              <a:off x="6450911" y="3610600"/>
              <a:ext cx="567140" cy="243778"/>
            </a:xfrm>
            <a:prstGeom prst="rect">
              <a:avLst/>
            </a:prstGeom>
            <a:solidFill>
              <a:schemeClr val="tx2">
                <a:alpha val="45000"/>
              </a:scheme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F58B563-87AB-4470-A5BE-10A8D87B5068}"/>
                </a:ext>
              </a:extLst>
            </p:cNvPr>
            <p:cNvSpPr/>
            <p:nvPr/>
          </p:nvSpPr>
          <p:spPr>
            <a:xfrm>
              <a:off x="5235787" y="4075536"/>
              <a:ext cx="514238" cy="245140"/>
            </a:xfrm>
            <a:prstGeom prst="rect">
              <a:avLst/>
            </a:prstGeom>
            <a:solidFill>
              <a:schemeClr val="tx2">
                <a:alpha val="45000"/>
              </a:schemeClr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B9F4341-2784-4705-A03E-72E623A00AC6}"/>
                </a:ext>
              </a:extLst>
            </p:cNvPr>
            <p:cNvSpPr/>
            <p:nvPr/>
          </p:nvSpPr>
          <p:spPr>
            <a:xfrm>
              <a:off x="5771556" y="4059605"/>
              <a:ext cx="1246495" cy="258747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 w="127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对话气泡: 椭圆形 37">
            <a:extLst>
              <a:ext uri="{FF2B5EF4-FFF2-40B4-BE49-F238E27FC236}">
                <a16:creationId xmlns:a16="http://schemas.microsoft.com/office/drawing/2014/main" id="{495E1C9D-4E51-4A9A-A230-C782DB9B4C91}"/>
              </a:ext>
            </a:extLst>
          </p:cNvPr>
          <p:cNvSpPr/>
          <p:nvPr/>
        </p:nvSpPr>
        <p:spPr>
          <a:xfrm>
            <a:off x="7084346" y="3622020"/>
            <a:ext cx="1697296" cy="874296"/>
          </a:xfrm>
          <a:prstGeom prst="wedgeEllipseCallout">
            <a:avLst>
              <a:gd name="adj1" fmla="val -65766"/>
              <a:gd name="adj2" fmla="val 307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未整除部分倒数</a:t>
            </a:r>
            <a:r>
              <a:rPr lang="en-US" altLang="zh-CN" sz="1400" dirty="0">
                <a:solidFill>
                  <a:srgbClr val="FF0000"/>
                </a:solidFill>
              </a:rPr>
              <a:t>16</a:t>
            </a:r>
            <a:r>
              <a:rPr lang="zh-CN" altLang="en-US" sz="1400" dirty="0">
                <a:solidFill>
                  <a:srgbClr val="FF0000"/>
                </a:solidFill>
              </a:rPr>
              <a:t>个数据进行计算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F571F81-FF26-4B7E-8AD7-891867861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94" y="1189460"/>
            <a:ext cx="5910226" cy="2793652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EBD73D58-7801-47BE-A227-EABAB487C1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"/>
    </mc:Choice>
    <mc:Fallback>
      <p:transition spd="slow" advTm="1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4064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3. </a:t>
            </a:r>
            <a:r>
              <a:rPr kumimoji="0" lang="zh-CN" altLang="en-US" sz="2800" b="1" dirty="0"/>
              <a:t>优化细则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访存优化</a:t>
            </a:r>
            <a:endParaRPr kumimoji="0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8AD3FE-119A-496A-8ECB-31F00B164A76}"/>
              </a:ext>
            </a:extLst>
          </p:cNvPr>
          <p:cNvSpPr txBox="1"/>
          <p:nvPr/>
        </p:nvSpPr>
        <p:spPr>
          <a:xfrm>
            <a:off x="107504" y="579239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优化一：申请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字节对齐的内存空间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12A3-CC69-440A-84D4-76B70F727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76" y="1059582"/>
            <a:ext cx="5832648" cy="15761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6B3B80-DCD6-4215-B332-F39906B623C8}"/>
              </a:ext>
            </a:extLst>
          </p:cNvPr>
          <p:cNvSpPr txBox="1"/>
          <p:nvPr/>
        </p:nvSpPr>
        <p:spPr>
          <a:xfrm>
            <a:off x="1115616" y="2859782"/>
            <a:ext cx="7186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 </a:t>
            </a:r>
            <a:r>
              <a:rPr lang="en-US" altLang="zh-CN" dirty="0"/>
              <a:t>64</a:t>
            </a:r>
            <a:r>
              <a:rPr lang="zh-CN" altLang="en-US" dirty="0"/>
              <a:t>字节对齐的内存空间，可使用向量化对齐装载</a:t>
            </a:r>
            <a:r>
              <a:rPr lang="en-US" altLang="zh-CN" dirty="0"/>
              <a:t>_mm512_load_ps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AF1116-A0BA-47EB-8AB9-D49B842CCA13}"/>
              </a:ext>
            </a:extLst>
          </p:cNvPr>
          <p:cNvSpPr txBox="1"/>
          <p:nvPr/>
        </p:nvSpPr>
        <p:spPr>
          <a:xfrm>
            <a:off x="1115615" y="3363838"/>
            <a:ext cx="7173759" cy="869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② 单个</a:t>
            </a:r>
            <a:r>
              <a:rPr lang="en-US" altLang="zh-CN" dirty="0" err="1"/>
              <a:t>CacheLine</a:t>
            </a:r>
            <a:r>
              <a:rPr lang="zh-CN" altLang="en-US" dirty="0"/>
              <a:t>的大小为</a:t>
            </a:r>
            <a:r>
              <a:rPr lang="en-US" altLang="zh-CN" dirty="0"/>
              <a:t>64</a:t>
            </a:r>
            <a:r>
              <a:rPr lang="zh-CN" altLang="en-US" dirty="0"/>
              <a:t>字节，设置</a:t>
            </a:r>
            <a:r>
              <a:rPr lang="en-US" altLang="zh-CN" dirty="0"/>
              <a:t>64</a:t>
            </a:r>
            <a:r>
              <a:rPr lang="zh-CN" altLang="en-US" dirty="0"/>
              <a:t>字节对齐的内存空间可使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数据对齐到</a:t>
            </a:r>
            <a:r>
              <a:rPr lang="en-US" altLang="zh-CN" dirty="0" err="1"/>
              <a:t>CacheLine</a:t>
            </a:r>
            <a:r>
              <a:rPr lang="zh-CN" altLang="en-US" dirty="0"/>
              <a:t>行首，使得</a:t>
            </a:r>
            <a:r>
              <a:rPr lang="en-US" altLang="zh-CN" dirty="0" err="1"/>
              <a:t>CacheLine</a:t>
            </a:r>
            <a:r>
              <a:rPr lang="zh-CN" altLang="en-US" dirty="0"/>
              <a:t>利用率最高。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4C9D77DA-2C94-40DF-A391-1712ADD61A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0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5"/>
    </mc:Choice>
    <mc:Fallback>
      <p:transition spd="slow" advTm="2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4064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3. </a:t>
            </a:r>
            <a:r>
              <a:rPr kumimoji="0" lang="zh-CN" altLang="en-US" sz="2800" b="1" dirty="0"/>
              <a:t>优化细则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访存优化</a:t>
            </a:r>
            <a:endParaRPr kumimoji="0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8AD3FE-119A-496A-8ECB-31F00B164A76}"/>
              </a:ext>
            </a:extLst>
          </p:cNvPr>
          <p:cNvSpPr txBox="1"/>
          <p:nvPr/>
        </p:nvSpPr>
        <p:spPr>
          <a:xfrm>
            <a:off x="107504" y="579239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优化二：运算数据常驻</a:t>
            </a:r>
            <a:r>
              <a:rPr lang="en-US" altLang="zh-CN" b="1" dirty="0"/>
              <a:t>cache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9CFA25-403B-49E0-9C02-1931324F897D}"/>
              </a:ext>
            </a:extLst>
          </p:cNvPr>
          <p:cNvSpPr txBox="1"/>
          <p:nvPr/>
        </p:nvSpPr>
        <p:spPr>
          <a:xfrm>
            <a:off x="827584" y="2110085"/>
            <a:ext cx="1862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Cache 32KB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 Cache 1MB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Cacke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35MB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4C0F9E-0E96-4390-9BE7-E13FAC2C61FB}"/>
              </a:ext>
            </a:extLst>
          </p:cNvPr>
          <p:cNvSpPr txBox="1"/>
          <p:nvPr/>
        </p:nvSpPr>
        <p:spPr>
          <a:xfrm>
            <a:off x="4627848" y="57923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因数据均采用</a:t>
            </a:r>
            <a:r>
              <a:rPr lang="en-US" altLang="zh-CN" dirty="0"/>
              <a:t>float</a:t>
            </a:r>
            <a:r>
              <a:rPr lang="zh-CN" altLang="en-US" dirty="0"/>
              <a:t>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6D07E5-B2F1-4FBD-9B35-36B8330CA67F}"/>
              </a:ext>
            </a:extLst>
          </p:cNvPr>
          <p:cNvSpPr txBox="1"/>
          <p:nvPr/>
        </p:nvSpPr>
        <p:spPr>
          <a:xfrm>
            <a:off x="3059832" y="969334"/>
            <a:ext cx="5976663" cy="377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6</a:t>
            </a:r>
            <a:r>
              <a:rPr lang="zh-CN" altLang="en-US" dirty="0"/>
              <a:t>个大小为</a:t>
            </a:r>
            <a:r>
              <a:rPr lang="en-US" altLang="zh-CN" dirty="0"/>
              <a:t>1638400</a:t>
            </a:r>
            <a:r>
              <a:rPr lang="zh-CN" altLang="en-US" dirty="0"/>
              <a:t>的输入数组，所占用字节数为：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*</a:t>
            </a:r>
            <a:r>
              <a:rPr lang="en-US" altLang="zh-CN" dirty="0"/>
              <a:t>1638400</a:t>
            </a:r>
            <a:r>
              <a:rPr lang="zh-CN" altLang="en-US" dirty="0"/>
              <a:t>*</a:t>
            </a:r>
            <a:r>
              <a:rPr lang="en-US" altLang="zh-CN" dirty="0"/>
              <a:t>6=39321600B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      =37.5M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本次优化使用了</a:t>
            </a:r>
            <a:r>
              <a:rPr lang="en-US" altLang="zh-CN" dirty="0"/>
              <a:t>80</a:t>
            </a:r>
            <a:r>
              <a:rPr lang="zh-CN" altLang="en-US" dirty="0"/>
              <a:t>个核，平均单核数据约为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         0.47M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每个单核计算所需的数据还包括大小为</a:t>
            </a:r>
            <a:r>
              <a:rPr lang="en-US" altLang="zh-CN" dirty="0"/>
              <a:t>100000</a:t>
            </a:r>
            <a:r>
              <a:rPr lang="zh-CN" altLang="en-US" dirty="0"/>
              <a:t>的扰动因子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因此单核最终所需计算的数据约为</a:t>
            </a:r>
            <a:r>
              <a:rPr lang="en-US" altLang="zh-CN" dirty="0"/>
              <a:t>0.85M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此时单核所需数据可常驻二级</a:t>
            </a:r>
            <a:r>
              <a:rPr lang="en-US" altLang="zh-CN" dirty="0"/>
              <a:t>cache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提高了</a:t>
            </a:r>
            <a:r>
              <a:rPr lang="en-US" altLang="zh-CN" dirty="0"/>
              <a:t>cache</a:t>
            </a:r>
            <a:r>
              <a:rPr lang="zh-CN" altLang="en-US" dirty="0"/>
              <a:t>命中率，减少了访存时间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92D5C25-180D-485A-8B2A-B80EFF9B17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5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39"/>
    </mc:Choice>
    <mc:Fallback>
      <p:transition spd="slow" advTm="25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4064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3. </a:t>
            </a:r>
            <a:r>
              <a:rPr kumimoji="0" lang="zh-CN" altLang="en-US" sz="2800" b="1" dirty="0"/>
              <a:t>优化细则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计算优化</a:t>
            </a:r>
            <a:endParaRPr kumimoji="0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8AD3FE-119A-496A-8ECB-31F00B164A76}"/>
              </a:ext>
            </a:extLst>
          </p:cNvPr>
          <p:cNvSpPr txBox="1"/>
          <p:nvPr/>
        </p:nvSpPr>
        <p:spPr>
          <a:xfrm>
            <a:off x="107504" y="579239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优化一：计算循环与求和循环分离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E4BBE4-BBC5-43A8-901E-F1E69B534CA6}"/>
              </a:ext>
            </a:extLst>
          </p:cNvPr>
          <p:cNvSpPr/>
          <p:nvPr/>
        </p:nvSpPr>
        <p:spPr>
          <a:xfrm>
            <a:off x="905132" y="1657762"/>
            <a:ext cx="2092781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计算循环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7710D2-AD95-4F90-83D7-0B16F40E89CD}"/>
              </a:ext>
            </a:extLst>
          </p:cNvPr>
          <p:cNvSpPr/>
          <p:nvPr/>
        </p:nvSpPr>
        <p:spPr>
          <a:xfrm>
            <a:off x="899592" y="2355726"/>
            <a:ext cx="2098322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未整除部分计算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05F860-106F-4A2E-B939-3FB96B5F902E}"/>
              </a:ext>
            </a:extLst>
          </p:cNvPr>
          <p:cNvSpPr/>
          <p:nvPr/>
        </p:nvSpPr>
        <p:spPr>
          <a:xfrm>
            <a:off x="872559" y="3053690"/>
            <a:ext cx="2125354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累加循环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019C8E07-6413-4800-8FDC-4AD946BF65DC}"/>
              </a:ext>
            </a:extLst>
          </p:cNvPr>
          <p:cNvCxnSpPr/>
          <p:nvPr/>
        </p:nvCxnSpPr>
        <p:spPr>
          <a:xfrm>
            <a:off x="1924734" y="2120527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CB4AB2D3-EF62-4EB2-B583-EBE5878319E8}"/>
              </a:ext>
            </a:extLst>
          </p:cNvPr>
          <p:cNvCxnSpPr/>
          <p:nvPr/>
        </p:nvCxnSpPr>
        <p:spPr>
          <a:xfrm>
            <a:off x="1914316" y="2815952"/>
            <a:ext cx="3099" cy="2160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1F06DF14-5415-4755-80A6-DCB4CB366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22" y="602848"/>
            <a:ext cx="2788879" cy="18217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26D365A-D4A5-4CDE-9071-D0476A86C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21" y="2497802"/>
            <a:ext cx="4480509" cy="21178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5A33CFF-55BA-4859-BCE3-5BC914F609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13" y="1923678"/>
            <a:ext cx="1623217" cy="497815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EDDB6A8-DB8C-431E-A320-A397C3490F1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024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1"/>
    </mc:Choice>
    <mc:Fallback>
      <p:transition spd="slow" advTm="7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 animBg="1"/>
      <p:bldP spid="7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4064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3. </a:t>
            </a:r>
            <a:r>
              <a:rPr kumimoji="0" lang="zh-CN" altLang="en-US" sz="2800" b="1" dirty="0"/>
              <a:t>优化细则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计算优化</a:t>
            </a:r>
            <a:endParaRPr kumimoji="0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8AD3FE-119A-496A-8ECB-31F00B164A76}"/>
              </a:ext>
            </a:extLst>
          </p:cNvPr>
          <p:cNvSpPr txBox="1"/>
          <p:nvPr/>
        </p:nvSpPr>
        <p:spPr>
          <a:xfrm>
            <a:off x="107504" y="579239"/>
            <a:ext cx="367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优化一：计算循环与求和循环分离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96F209B-5678-4F2B-AF4E-4BC923D0491F}"/>
              </a:ext>
            </a:extLst>
          </p:cNvPr>
          <p:cNvGrpSpPr/>
          <p:nvPr/>
        </p:nvGrpSpPr>
        <p:grpSpPr>
          <a:xfrm>
            <a:off x="872559" y="1657762"/>
            <a:ext cx="2125355" cy="1827976"/>
            <a:chOff x="872559" y="1657762"/>
            <a:chExt cx="2125355" cy="182797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8E4BBE4-BBC5-43A8-901E-F1E69B534CA6}"/>
                </a:ext>
              </a:extLst>
            </p:cNvPr>
            <p:cNvSpPr/>
            <p:nvPr/>
          </p:nvSpPr>
          <p:spPr>
            <a:xfrm>
              <a:off x="905132" y="1657762"/>
              <a:ext cx="2092781" cy="432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计算循环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E7710D2-AD95-4F90-83D7-0B16F40E89CD}"/>
                </a:ext>
              </a:extLst>
            </p:cNvPr>
            <p:cNvSpPr/>
            <p:nvPr/>
          </p:nvSpPr>
          <p:spPr>
            <a:xfrm>
              <a:off x="899592" y="2355726"/>
              <a:ext cx="2098322" cy="432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未整除部分计算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A05F860-106F-4A2E-B939-3FB96B5F902E}"/>
                </a:ext>
              </a:extLst>
            </p:cNvPr>
            <p:cNvSpPr/>
            <p:nvPr/>
          </p:nvSpPr>
          <p:spPr>
            <a:xfrm>
              <a:off x="872559" y="3053690"/>
              <a:ext cx="2125354" cy="43204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累加循环</a:t>
              </a: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019C8E07-6413-4800-8FDC-4AD946BF65DC}"/>
                </a:ext>
              </a:extLst>
            </p:cNvPr>
            <p:cNvCxnSpPr/>
            <p:nvPr/>
          </p:nvCxnSpPr>
          <p:spPr>
            <a:xfrm>
              <a:off x="1924734" y="2120527"/>
              <a:ext cx="3099" cy="21602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CB4AB2D3-EF62-4EB2-B583-EBE5878319E8}"/>
                </a:ext>
              </a:extLst>
            </p:cNvPr>
            <p:cNvCxnSpPr/>
            <p:nvPr/>
          </p:nvCxnSpPr>
          <p:spPr>
            <a:xfrm>
              <a:off x="1914316" y="2815952"/>
              <a:ext cx="3099" cy="21602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8400B90A-3E56-4E7B-B05A-350CCACA0610}"/>
              </a:ext>
            </a:extLst>
          </p:cNvPr>
          <p:cNvSpPr txBox="1"/>
          <p:nvPr/>
        </p:nvSpPr>
        <p:spPr>
          <a:xfrm>
            <a:off x="3995936" y="1399378"/>
            <a:ext cx="4593017" cy="115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① 将累加移动到计算循环之外，使得计算部分的关键路径减少，有更大的几率进行指令多发并行和循环展开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E73C24-DD36-44B0-B89B-59236F15E355}"/>
              </a:ext>
            </a:extLst>
          </p:cNvPr>
          <p:cNvSpPr txBox="1"/>
          <p:nvPr/>
        </p:nvSpPr>
        <p:spPr>
          <a:xfrm>
            <a:off x="3995936" y="2556530"/>
            <a:ext cx="4593017" cy="78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② 由于累加循环十分简单，使其可以直接被编译器自动向量化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140B6EDC-578E-4FD1-BEFC-9776700B64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7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8"/>
    </mc:Choice>
    <mc:Fallback>
      <p:transition spd="slow" advTm="12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4064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3. </a:t>
            </a:r>
            <a:r>
              <a:rPr kumimoji="0" lang="zh-CN" altLang="en-US" sz="2800" b="1" dirty="0"/>
              <a:t>优化细则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计算优化</a:t>
            </a:r>
            <a:endParaRPr kumimoji="0" lang="zh-CN" altLang="en-US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8AD3FE-119A-496A-8ECB-31F00B164A76}"/>
              </a:ext>
            </a:extLst>
          </p:cNvPr>
          <p:cNvSpPr txBox="1"/>
          <p:nvPr/>
        </p:nvSpPr>
        <p:spPr>
          <a:xfrm>
            <a:off x="107504" y="579239"/>
            <a:ext cx="380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优化二：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mm512_load_ps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与运算交替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8B9D44-35BF-436F-A576-F585F8DE48C6}"/>
              </a:ext>
            </a:extLst>
          </p:cNvPr>
          <p:cNvSpPr txBox="1"/>
          <p:nvPr/>
        </p:nvSpPr>
        <p:spPr>
          <a:xfrm>
            <a:off x="5008205" y="1851670"/>
            <a:ext cx="4067944" cy="115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/>
              <a:t>向量化</a:t>
            </a:r>
            <a:r>
              <a:rPr lang="en-US" altLang="zh-CN" sz="1600" dirty="0"/>
              <a:t>load</a:t>
            </a:r>
            <a:r>
              <a:rPr lang="zh-CN" altLang="en-US" sz="1600" dirty="0"/>
              <a:t>是利用</a:t>
            </a:r>
            <a:r>
              <a:rPr lang="en-US" altLang="zh-CN" sz="1600" dirty="0"/>
              <a:t>FP_MOVE</a:t>
            </a:r>
            <a:r>
              <a:rPr lang="zh-CN" altLang="en-US" sz="1600" dirty="0"/>
              <a:t>部件</a:t>
            </a:r>
            <a:endParaRPr lang="en-US" altLang="zh-CN" sz="1600" dirty="0"/>
          </a:p>
          <a:p>
            <a:pPr algn="ctr">
              <a:lnSpc>
                <a:spcPct val="150000"/>
              </a:lnSpc>
            </a:pPr>
            <a:r>
              <a:rPr lang="zh-CN" altLang="en-US" sz="1600" dirty="0"/>
              <a:t>计算是利用运算器部件</a:t>
            </a:r>
            <a:endParaRPr lang="en-US" altLang="zh-CN" sz="1600" dirty="0"/>
          </a:p>
          <a:p>
            <a:pPr algn="ctr">
              <a:lnSpc>
                <a:spcPct val="150000"/>
              </a:lnSpc>
            </a:pPr>
            <a:r>
              <a:rPr lang="zh-CN" altLang="en-US" sz="1600" dirty="0"/>
              <a:t>在没有数据依赖的条件下指令可以并行执行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5EE12B-831A-468E-83D5-1F797544A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9" y="1170136"/>
            <a:ext cx="4874386" cy="313459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947B0DD-37D7-467D-93A0-8C1BF8DA3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88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67"/>
    </mc:Choice>
    <mc:Fallback>
      <p:transition spd="slow" advTm="10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4064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3. </a:t>
            </a:r>
            <a:r>
              <a:rPr kumimoji="0" lang="zh-CN" altLang="en-US" sz="2800" b="1" dirty="0"/>
              <a:t>优化细则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优化指标与结果</a:t>
            </a:r>
            <a:endParaRPr kumimoji="0" lang="zh-CN" altLang="en-US" sz="2800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1675FE9-CF91-4F32-BD24-2D0421496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177084"/>
              </p:ext>
            </p:extLst>
          </p:nvPr>
        </p:nvGraphicFramePr>
        <p:xfrm>
          <a:off x="318356" y="843558"/>
          <a:ext cx="8507287" cy="3707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3517">
                  <a:extLst>
                    <a:ext uri="{9D8B030D-6E8A-4147-A177-3AD203B41FA5}">
                      <a16:colId xmlns:a16="http://schemas.microsoft.com/office/drawing/2014/main" val="735549522"/>
                    </a:ext>
                  </a:extLst>
                </a:gridCol>
                <a:gridCol w="3471860">
                  <a:extLst>
                    <a:ext uri="{9D8B030D-6E8A-4147-A177-3AD203B41FA5}">
                      <a16:colId xmlns:a16="http://schemas.microsoft.com/office/drawing/2014/main" val="2729786397"/>
                    </a:ext>
                  </a:extLst>
                </a:gridCol>
                <a:gridCol w="800251">
                  <a:extLst>
                    <a:ext uri="{9D8B030D-6E8A-4147-A177-3AD203B41FA5}">
                      <a16:colId xmlns:a16="http://schemas.microsoft.com/office/drawing/2014/main" val="569067220"/>
                    </a:ext>
                  </a:extLst>
                </a:gridCol>
                <a:gridCol w="997236">
                  <a:extLst>
                    <a:ext uri="{9D8B030D-6E8A-4147-A177-3AD203B41FA5}">
                      <a16:colId xmlns:a16="http://schemas.microsoft.com/office/drawing/2014/main" val="521170551"/>
                    </a:ext>
                  </a:extLst>
                </a:gridCol>
                <a:gridCol w="1834423">
                  <a:extLst>
                    <a:ext uri="{9D8B030D-6E8A-4147-A177-3AD203B41FA5}">
                      <a16:colId xmlns:a16="http://schemas.microsoft.com/office/drawing/2014/main" val="3951321808"/>
                    </a:ext>
                  </a:extLst>
                </a:gridCol>
              </a:tblGrid>
              <a:tr h="228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</a:rPr>
                        <a:t>BKMs </a:t>
                      </a:r>
                      <a:endParaRPr lang="en-US" sz="1000" b="1" i="1" u="sng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</a:rPr>
                        <a:t>Description</a:t>
                      </a:r>
                      <a:endParaRPr lang="en-US" sz="1000" b="1" i="1" u="sng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</a:rPr>
                        <a:t>time (s)</a:t>
                      </a:r>
                      <a:endParaRPr lang="en-US" sz="1000" b="1" i="0" u="sng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sng" strike="noStrike">
                          <a:effectLst/>
                        </a:rPr>
                        <a:t>speedup</a:t>
                      </a:r>
                      <a:endParaRPr lang="en-US" sz="1000" b="1" i="0" u="sng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sng" strike="noStrike">
                          <a:effectLst/>
                        </a:rPr>
                        <a:t>Comments</a:t>
                      </a:r>
                      <a:endParaRPr lang="en-US" sz="1000" b="1" i="0" u="sng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5952990"/>
                  </a:ext>
                </a:extLst>
              </a:tr>
              <a:tr h="219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Baseline:</a:t>
                      </a:r>
                      <a:endParaRPr lang="en-US" sz="1000" b="1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串行无编译器优化源程序</a:t>
                      </a:r>
                      <a:endParaRPr lang="zh-CN" altLang="en-US" sz="1000" b="1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8924.17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1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73525563"/>
                  </a:ext>
                </a:extLst>
              </a:tr>
              <a:tr h="219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BKM #1</a:t>
                      </a:r>
                      <a:endParaRPr 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将</a:t>
                      </a:r>
                      <a:r>
                        <a:rPr lang="en-US" altLang="zh-CN" sz="1000" u="none" strike="noStrike">
                          <a:effectLst/>
                        </a:rPr>
                        <a:t>g++</a:t>
                      </a:r>
                      <a:r>
                        <a:rPr lang="zh-CN" altLang="en-US" sz="1000" u="none" strike="noStrike">
                          <a:effectLst/>
                        </a:rPr>
                        <a:t>使用</a:t>
                      </a:r>
                      <a:r>
                        <a:rPr lang="en-US" altLang="zh-CN" sz="1000" u="none" strike="noStrike">
                          <a:effectLst/>
                        </a:rPr>
                        <a:t>icc</a:t>
                      </a:r>
                      <a:r>
                        <a:rPr lang="zh-CN" altLang="en-US" sz="1000" u="none" strike="noStrike">
                          <a:effectLst/>
                        </a:rPr>
                        <a:t>编译器替换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533.79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1571.85%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6418351"/>
                  </a:ext>
                </a:extLst>
              </a:tr>
              <a:tr h="219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BKM #2</a:t>
                      </a:r>
                      <a:endParaRPr 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使用</a:t>
                      </a:r>
                      <a:r>
                        <a:rPr lang="en-US" altLang="zh-CN" sz="1000" u="none" strike="noStrike">
                          <a:effectLst/>
                        </a:rPr>
                        <a:t>-Ofast  -xhost</a:t>
                      </a:r>
                      <a:r>
                        <a:rPr lang="zh-CN" altLang="en-US" sz="1000" u="none" strike="noStrike">
                          <a:effectLst/>
                        </a:rPr>
                        <a:t>编译选项优化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478.64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1764.48%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3819168"/>
                  </a:ext>
                </a:extLst>
              </a:tr>
              <a:tr h="4384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BKM #3</a:t>
                      </a:r>
                      <a:endParaRPr 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使用</a:t>
                      </a:r>
                      <a:r>
                        <a:rPr lang="en-US" altLang="zh-CN" sz="1000" u="none" strike="noStrike">
                          <a:effectLst/>
                        </a:rPr>
                        <a:t>OPENMP</a:t>
                      </a:r>
                      <a:r>
                        <a:rPr lang="zh-CN" altLang="en-US" sz="1000" u="none" strike="noStrike">
                          <a:effectLst/>
                        </a:rPr>
                        <a:t>在计算函数内部并行，并手写</a:t>
                      </a:r>
                      <a:r>
                        <a:rPr lang="en-US" altLang="zh-CN" sz="1000" u="none" strike="noStrike">
                          <a:effectLst/>
                        </a:rPr>
                        <a:t>AVX-512</a:t>
                      </a:r>
                      <a:r>
                        <a:rPr lang="zh-CN" altLang="en-US" sz="1000" u="none" strike="noStrike">
                          <a:effectLst/>
                        </a:rPr>
                        <a:t>指令集进行初步手动向量化。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203.13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4293.33%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19777938"/>
                  </a:ext>
                </a:extLst>
              </a:tr>
              <a:tr h="247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BKM #4</a:t>
                      </a:r>
                      <a:endParaRPr 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使用</a:t>
                      </a:r>
                      <a:r>
                        <a:rPr lang="en-US" altLang="zh-CN" sz="1000" u="none" strike="noStrike">
                          <a:effectLst/>
                        </a:rPr>
                        <a:t>MKL</a:t>
                      </a:r>
                      <a:r>
                        <a:rPr lang="zh-CN" altLang="en-US" sz="1000" u="none" strike="noStrike">
                          <a:effectLst/>
                        </a:rPr>
                        <a:t>数学库中的</a:t>
                      </a:r>
                      <a:r>
                        <a:rPr lang="en-US" altLang="zh-CN" sz="1000" u="none" strike="noStrike">
                          <a:effectLst/>
                        </a:rPr>
                        <a:t>VML</a:t>
                      </a:r>
                      <a:r>
                        <a:rPr lang="zh-CN" altLang="en-US" sz="1000" u="none" strike="noStrike">
                          <a:effectLst/>
                        </a:rPr>
                        <a:t>库优化计算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54.41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16301.71%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（已弃用）</a:t>
                      </a:r>
                      <a:endParaRPr lang="zh-CN" altLang="en-US" sz="10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1749108"/>
                  </a:ext>
                </a:extLst>
              </a:tr>
              <a:tr h="247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BKM #5</a:t>
                      </a:r>
                      <a:endParaRPr 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优化</a:t>
                      </a:r>
                      <a:r>
                        <a:rPr lang="en-US" altLang="zh-CN" sz="1000" u="none" strike="noStrike">
                          <a:effectLst/>
                        </a:rPr>
                        <a:t>OPENMP</a:t>
                      </a:r>
                      <a:r>
                        <a:rPr lang="zh-CN" altLang="en-US" sz="1000" u="none" strike="noStrike">
                          <a:effectLst/>
                        </a:rPr>
                        <a:t>并行层次，对</a:t>
                      </a:r>
                      <a:r>
                        <a:rPr lang="en-US" altLang="zh-CN" sz="1000" u="none" strike="noStrike">
                          <a:effectLst/>
                        </a:rPr>
                        <a:t>K</a:t>
                      </a:r>
                      <a:r>
                        <a:rPr lang="zh-CN" altLang="en-US" sz="1000" u="none" strike="noStrike">
                          <a:effectLst/>
                        </a:rPr>
                        <a:t>次完整调用并行。</a:t>
                      </a:r>
                      <a:endParaRPr lang="zh-CN" altLang="en-US" sz="10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21.78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40874.15%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4609893"/>
                  </a:ext>
                </a:extLst>
              </a:tr>
              <a:tr h="219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BKM #6</a:t>
                      </a:r>
                      <a:endParaRPr 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减少计算函数关键路径，优化手动向量化指令顺序。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18.28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48719.31%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5865342"/>
                  </a:ext>
                </a:extLst>
              </a:tr>
              <a:tr h="219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BKM #7</a:t>
                      </a:r>
                      <a:endParaRPr 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使用</a:t>
                      </a:r>
                      <a:r>
                        <a:rPr lang="en-US" sz="1000" u="none" strike="noStrike">
                          <a:effectLst/>
                        </a:rPr>
                        <a:t>MPI+OPENMP</a:t>
                      </a:r>
                      <a:r>
                        <a:rPr lang="zh-CN" altLang="en-US" sz="1000" u="none" strike="noStrike">
                          <a:effectLst/>
                        </a:rPr>
                        <a:t>两级并行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15.04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59236.24%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78718136"/>
                  </a:ext>
                </a:extLst>
              </a:tr>
              <a:tr h="7434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BKM #8</a:t>
                      </a:r>
                      <a:endParaRPr 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调整整体并行框架，对像素数</a:t>
                      </a:r>
                      <a:r>
                        <a:rPr lang="en-US" altLang="zh-CN" sz="1000" u="none" strike="noStrike">
                          <a:effectLst/>
                        </a:rPr>
                        <a:t>m</a:t>
                      </a:r>
                      <a:r>
                        <a:rPr lang="zh-CN" altLang="en-US" sz="1000" u="none" strike="noStrike">
                          <a:effectLst/>
                        </a:rPr>
                        <a:t>进行分块并行，而不对</a:t>
                      </a:r>
                      <a:r>
                        <a:rPr lang="en-US" altLang="zh-CN" sz="1000" u="none" strike="noStrike">
                          <a:effectLst/>
                        </a:rPr>
                        <a:t>K</a:t>
                      </a:r>
                      <a:r>
                        <a:rPr lang="zh-CN" altLang="en-US" sz="1000" u="none" strike="noStrike">
                          <a:effectLst/>
                        </a:rPr>
                        <a:t>进行并行（更符合问题实际意义），优化手动向量化计算过程。声明对齐到</a:t>
                      </a:r>
                      <a:r>
                        <a:rPr lang="en-US" altLang="zh-CN" sz="1000" u="none" strike="noStrike">
                          <a:effectLst/>
                        </a:rPr>
                        <a:t>cacheline</a:t>
                      </a:r>
                      <a:r>
                        <a:rPr lang="zh-CN" altLang="en-US" sz="1000" u="none" strike="noStrike">
                          <a:effectLst/>
                        </a:rPr>
                        <a:t>行首和向量化对界的地址空间。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2.71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329205.17%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0237353"/>
                  </a:ext>
                </a:extLst>
              </a:tr>
              <a:tr h="219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BKM #9</a:t>
                      </a:r>
                      <a:endParaRPr 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在误差允许范围内使用快速低精度数据类型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1.43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623967.83%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68428465"/>
                  </a:ext>
                </a:extLst>
              </a:tr>
              <a:tr h="2287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BKM #10</a:t>
                      </a:r>
                      <a:endParaRPr 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扩大输出流的输出缓冲区，并优化重写</a:t>
                      </a:r>
                      <a:r>
                        <a:rPr lang="en-US" altLang="zh-CN" sz="1000" u="none" strike="noStrike">
                          <a:effectLst/>
                        </a:rPr>
                        <a:t>IO</a:t>
                      </a:r>
                      <a:r>
                        <a:rPr lang="zh-CN" altLang="en-US" sz="1000" u="none" strike="noStrike">
                          <a:effectLst/>
                        </a:rPr>
                        <a:t>输出过程。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0.845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1056014.79%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　</a:t>
                      </a:r>
                      <a:endParaRPr lang="zh-CN" alt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3490898"/>
                  </a:ext>
                </a:extLst>
              </a:tr>
              <a:tr h="2573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BKM #11</a:t>
                      </a:r>
                      <a:endParaRPr lang="en-US" sz="1000" b="0" i="0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改变</a:t>
                      </a:r>
                      <a:r>
                        <a:rPr lang="en-US" altLang="zh-CN" sz="1000" u="none" strike="noStrike">
                          <a:effectLst/>
                        </a:rPr>
                        <a:t>MPI</a:t>
                      </a:r>
                      <a:r>
                        <a:rPr lang="zh-CN" altLang="en-US" sz="1000" u="none" strike="noStrike">
                          <a:effectLst/>
                        </a:rPr>
                        <a:t>进程启动模式，使用节点内全核心加速程序。</a:t>
                      </a:r>
                      <a:endParaRPr lang="zh-CN" altLang="en-US" sz="1000" b="0" i="0" u="none" strike="noStrike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0.738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u="none" strike="noStrike">
                          <a:effectLst/>
                        </a:rPr>
                        <a:t>1209137.13%</a:t>
                      </a:r>
                      <a:endParaRPr lang="en-US" altLang="zh-CN" sz="1000" b="1" i="1" u="none" strike="noStrike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</a:rPr>
                        <a:t>　</a:t>
                      </a:r>
                      <a:endParaRPr lang="zh-CN" altLang="en-US" sz="1000" b="0" i="0" u="none" strike="noStrike" dirty="0">
                        <a:effectLst/>
                        <a:latin typeface="Arial Unicode M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3919628"/>
                  </a:ext>
                </a:extLst>
              </a:tr>
            </a:tbl>
          </a:graphicData>
        </a:graphic>
      </p:graphicFrame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0272351-7B1B-4BD6-BA39-1B97F7A7B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85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4"/>
    </mc:Choice>
    <mc:Fallback>
      <p:transition spd="slow" advTm="4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标题 1">
            <a:extLst>
              <a:ext uri="{FF2B5EF4-FFF2-40B4-BE49-F238E27FC236}">
                <a16:creationId xmlns:a16="http://schemas.microsoft.com/office/drawing/2014/main" id="{A2448D26-9D0B-4347-862B-C4497BBEA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028" y="1995686"/>
            <a:ext cx="6407943" cy="913756"/>
          </a:xfrm>
        </p:spPr>
        <p:txBody>
          <a:bodyPr/>
          <a:lstStyle/>
          <a:p>
            <a:pPr eaLnBrk="1" hangingPunct="1">
              <a:spcBef>
                <a:spcPts val="11100"/>
              </a:spcBef>
            </a:pPr>
            <a:r>
              <a:rPr kumimoji="0" lang="en-US" altLang="zh-CN" sz="4000" b="1" dirty="0">
                <a:latin typeface="宋体" panose="02010600030101010101" pitchFamily="2" charset="-122"/>
              </a:rPr>
              <a:t>4.</a:t>
            </a:r>
            <a:r>
              <a:rPr kumimoji="0" lang="zh-CN" altLang="en-US" sz="4000" b="1" dirty="0">
                <a:latin typeface="宋体" panose="02010600030101010101" pitchFamily="2" charset="-122"/>
              </a:rPr>
              <a:t>优化结果</a:t>
            </a:r>
            <a:endParaRPr kumimoji="0" lang="zh-CN" altLang="en-US" sz="3100" b="1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FAAA02F-9F7F-4A52-B6D4-2E5852329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9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"/>
    </mc:Choice>
    <mc:Fallback>
      <p:transition spd="slow" advTm="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标题 1">
            <a:extLst>
              <a:ext uri="{FF2B5EF4-FFF2-40B4-BE49-F238E27FC236}">
                <a16:creationId xmlns:a16="http://schemas.microsoft.com/office/drawing/2014/main" id="{A2448D26-9D0B-4347-862B-C4497BBEA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028" y="1995686"/>
            <a:ext cx="6407943" cy="913756"/>
          </a:xfrm>
        </p:spPr>
        <p:txBody>
          <a:bodyPr/>
          <a:lstStyle/>
          <a:p>
            <a:pPr eaLnBrk="1" hangingPunct="1">
              <a:spcBef>
                <a:spcPts val="11100"/>
              </a:spcBef>
            </a:pPr>
            <a:r>
              <a:rPr kumimoji="0" lang="en-US" altLang="zh-CN" sz="4000" b="1" dirty="0">
                <a:latin typeface="宋体" panose="02010600030101010101" pitchFamily="2" charset="-122"/>
              </a:rPr>
              <a:t>1.</a:t>
            </a:r>
            <a:r>
              <a:rPr kumimoji="0" lang="zh-CN" altLang="en-US" sz="4000" b="1" dirty="0">
                <a:latin typeface="宋体" panose="02010600030101010101" pitchFamily="2" charset="-122"/>
              </a:rPr>
              <a:t>运行环境</a:t>
            </a:r>
            <a:endParaRPr kumimoji="0" lang="zh-CN" altLang="en-US" sz="3100" b="1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64987A5-CB32-4551-8EF8-1330DF715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4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"/>
    </mc:Choice>
    <mc:Fallback>
      <p:transition spd="slow" advTm="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>
            <a:extLst>
              <a:ext uri="{FF2B5EF4-FFF2-40B4-BE49-F238E27FC236}">
                <a16:creationId xmlns:a16="http://schemas.microsoft.com/office/drawing/2014/main" id="{8F96B81A-15B8-441F-9F0D-9439C2F8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714" y="195486"/>
            <a:ext cx="2324572" cy="555526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4.</a:t>
            </a:r>
            <a:r>
              <a:rPr kumimoji="0" lang="zh-CN" altLang="en-US" sz="2800" b="1" dirty="0"/>
              <a:t>优化结果</a:t>
            </a:r>
            <a:endParaRPr kumimoji="0" lang="en-US" altLang="zh-CN" sz="28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63C58F4-E5EE-4B07-B456-BE2197E440EC}"/>
              </a:ext>
            </a:extLst>
          </p:cNvPr>
          <p:cNvSpPr txBox="1"/>
          <p:nvPr/>
        </p:nvSpPr>
        <p:spPr>
          <a:xfrm>
            <a:off x="1691680" y="987574"/>
            <a:ext cx="62646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编译生成指令 </a:t>
            </a:r>
            <a:r>
              <a:rPr lang="en-US" altLang="zh-CN" dirty="0"/>
              <a:t>: make</a:t>
            </a:r>
          </a:p>
          <a:p>
            <a:r>
              <a:rPr lang="zh-CN" altLang="en-US" dirty="0"/>
              <a:t>执行指令 </a:t>
            </a:r>
            <a:r>
              <a:rPr lang="en-US" altLang="zh-CN" dirty="0"/>
              <a:t>: </a:t>
            </a:r>
            <a:r>
              <a:rPr lang="en-US" altLang="zh-CN" dirty="0" err="1"/>
              <a:t>mpirun</a:t>
            </a:r>
            <a:r>
              <a:rPr lang="en-US" altLang="zh-CN" dirty="0"/>
              <a:t> –n 96 -env I_MPI_FABRICS </a:t>
            </a:r>
            <a:r>
              <a:rPr lang="en-US" altLang="zh-CN" dirty="0" err="1"/>
              <a:t>shm</a:t>
            </a:r>
            <a:r>
              <a:rPr lang="en-US" altLang="zh-CN" dirty="0"/>
              <a:t> ./</a:t>
            </a:r>
            <a:r>
              <a:rPr lang="en-US" altLang="zh-CN" dirty="0" err="1"/>
              <a:t>logVS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平均优化效果：</a:t>
            </a:r>
            <a:endParaRPr lang="en-US" altLang="zh-CN" dirty="0"/>
          </a:p>
          <a:p>
            <a:r>
              <a:rPr lang="zh-CN" altLang="en-US" dirty="0"/>
              <a:t>计时部分时间：</a:t>
            </a:r>
            <a:r>
              <a:rPr lang="en-US" altLang="zh-CN" b="1" i="1" dirty="0">
                <a:latin typeface="Arial Unicode MS"/>
              </a:rPr>
              <a:t>0.738 s </a:t>
            </a:r>
          </a:p>
          <a:p>
            <a:r>
              <a:rPr lang="zh-CN" altLang="en-US" dirty="0"/>
              <a:t>其中  </a:t>
            </a:r>
            <a:endParaRPr lang="en-US" altLang="zh-CN" dirty="0"/>
          </a:p>
          <a:p>
            <a:r>
              <a:rPr lang="zh-CN" altLang="en-US" dirty="0"/>
              <a:t>纯计算时间  </a:t>
            </a:r>
            <a:r>
              <a:rPr lang="en-US" altLang="zh-CN" b="1" i="1" dirty="0">
                <a:latin typeface="Arial Unicode MS"/>
              </a:rPr>
              <a:t>0.669 s</a:t>
            </a:r>
          </a:p>
          <a:p>
            <a:r>
              <a:rPr lang="zh-CN" altLang="en-US" dirty="0"/>
              <a:t>输出</a:t>
            </a:r>
            <a:r>
              <a:rPr lang="en-US" altLang="zh-CN" dirty="0"/>
              <a:t>IO</a:t>
            </a:r>
            <a:r>
              <a:rPr lang="zh-CN" altLang="en-US" dirty="0"/>
              <a:t>时间  </a:t>
            </a:r>
            <a:r>
              <a:rPr lang="en-US" altLang="zh-CN" b="1" i="1" dirty="0">
                <a:latin typeface="Arial Unicode MS"/>
              </a:rPr>
              <a:t>0.06 s</a:t>
            </a:r>
          </a:p>
          <a:p>
            <a:r>
              <a:rPr lang="en-US" altLang="zh-CN" dirty="0"/>
              <a:t>Reduce</a:t>
            </a:r>
            <a:r>
              <a:rPr lang="zh-CN" altLang="en-US" dirty="0"/>
              <a:t>集合通信时间 </a:t>
            </a:r>
            <a:r>
              <a:rPr lang="en-US" altLang="zh-CN" b="1" i="1" dirty="0">
                <a:latin typeface="Arial Unicode MS"/>
              </a:rPr>
              <a:t>0.004 s</a:t>
            </a:r>
          </a:p>
          <a:p>
            <a:endParaRPr lang="en-US" altLang="zh-CN" dirty="0"/>
          </a:p>
          <a:p>
            <a:r>
              <a:rPr lang="zh-CN" altLang="en-US" dirty="0"/>
              <a:t>相对误差为百万分之三左右，满足精度要求。</a:t>
            </a:r>
            <a:endParaRPr lang="en-US" altLang="zh-CN" dirty="0"/>
          </a:p>
          <a:p>
            <a:r>
              <a:rPr lang="zh-CN" altLang="en-US" dirty="0"/>
              <a:t>相比于</a:t>
            </a:r>
            <a:r>
              <a:rPr lang="en-US" altLang="zh-CN" dirty="0"/>
              <a:t>baseline</a:t>
            </a:r>
            <a:r>
              <a:rPr lang="zh-CN" altLang="en-US" dirty="0"/>
              <a:t>，优化后的提升量为</a:t>
            </a:r>
            <a:r>
              <a:rPr lang="en-US" altLang="zh-CN" sz="1800" b="1" i="1" u="none" strike="noStrike" dirty="0">
                <a:effectLst/>
                <a:latin typeface="Arial Unicode MS"/>
              </a:rPr>
              <a:t>1209137.13%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B4CB363-0206-442F-AF57-AC6411FA1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07"/>
    </mc:Choice>
    <mc:Fallback>
      <p:transition spd="slow" advTm="17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E3595777-87EC-456B-A4CB-3BAE7D85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995686"/>
            <a:ext cx="6286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5400" dirty="0">
                <a:latin typeface="黑体" panose="02010609060101010101" pitchFamily="49" charset="-122"/>
                <a:ea typeface="黑体" panose="02010609060101010101" pitchFamily="49" charset="-122"/>
              </a:rPr>
              <a:t>谢 谢</a:t>
            </a:r>
            <a:r>
              <a:rPr kumimoji="0" lang="en-US" altLang="zh-CN" sz="5400" dirty="0">
                <a:latin typeface="黑体" panose="02010609060101010101" pitchFamily="49" charset="-122"/>
                <a:ea typeface="黑体" panose="02010609060101010101" pitchFamily="49" charset="-122"/>
              </a:rPr>
              <a:t>!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82FE83B-83D7-4CE6-9C0A-2D72FE710D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4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8"/>
    </mc:Choice>
    <mc:Fallback>
      <p:transition spd="slow" advTm="1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B64AED-2476-4E6C-85E5-C4FB00BC2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211" y="195486"/>
            <a:ext cx="3671640" cy="6508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1. </a:t>
            </a:r>
            <a:r>
              <a:rPr kumimoji="0" lang="zh-CN" altLang="en-US" sz="2800" b="1" dirty="0"/>
              <a:t>运行环境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硬件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1FDFE1-6CBA-4028-9D2D-8038F2996002}"/>
              </a:ext>
            </a:extLst>
          </p:cNvPr>
          <p:cNvSpPr txBox="1"/>
          <p:nvPr/>
        </p:nvSpPr>
        <p:spPr>
          <a:xfrm>
            <a:off x="2051720" y="1131590"/>
            <a:ext cx="51845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 Xeon Platinum 9242 CPU (Cascade Lake)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sockets , 1 node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cores per socket , 1 thread per core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Cache 32KB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 Cache 1MB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L3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Cacke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35MB(sharing by 24 cores)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: AVX-512   FMA</a:t>
            </a: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: 100Gb Intel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ominipath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3327960-923A-4561-A728-9D4F9B6F2B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9"/>
    </mc:Choice>
    <mc:Fallback>
      <p:transition spd="slow" advTm="9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5DB64AED-2476-4E6C-85E5-C4FB00BC2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211" y="195486"/>
            <a:ext cx="3671640" cy="6508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1. </a:t>
            </a:r>
            <a:r>
              <a:rPr kumimoji="0" lang="zh-CN" altLang="en-US" sz="2800" b="1" dirty="0"/>
              <a:t>运行环境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软件</a:t>
            </a:r>
          </a:p>
        </p:txBody>
      </p:sp>
      <p:sp>
        <p:nvSpPr>
          <p:cNvPr id="18434" name="Rectangle 5">
            <a:extLst>
              <a:ext uri="{FF2B5EF4-FFF2-40B4-BE49-F238E27FC236}">
                <a16:creationId xmlns:a16="http://schemas.microsoft.com/office/drawing/2014/main" id="{B9755E3C-DF4A-4CB9-AE5D-D149AAD07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612374"/>
            <a:ext cx="82153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zh-CN" sz="20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zh-CN" sz="2000" b="1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latin typeface="Arial" panose="020B0604020202020204" pitchFamily="34" charset="0"/>
              </a:rPr>
              <a:t>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kumimoji="0" lang="zh-CN" altLang="en-US" sz="2000" dirty="0">
                <a:latin typeface="Arial" panose="020B0604020202020204" pitchFamily="34" charset="0"/>
              </a:rPr>
              <a:t> </a:t>
            </a:r>
            <a:endParaRPr kumimoji="0"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DE8F35-B1A4-4CBF-9C25-2ECD2F163DB3}"/>
              </a:ext>
            </a:extLst>
          </p:cNvPr>
          <p:cNvSpPr txBox="1"/>
          <p:nvPr/>
        </p:nvSpPr>
        <p:spPr>
          <a:xfrm>
            <a:off x="1979712" y="1131590"/>
            <a:ext cx="5184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OS : CentOS 8.0</a:t>
            </a:r>
            <a:br>
              <a:rPr lang="en-US" altLang="zh-CN" dirty="0"/>
            </a:br>
            <a:r>
              <a:rPr lang="en-US" altLang="zh-CN" dirty="0"/>
              <a:t>Kernel : 3.10.0-957.12.1.el7</a:t>
            </a:r>
            <a:br>
              <a:rPr lang="en-US" altLang="zh-CN" dirty="0"/>
            </a:br>
            <a:r>
              <a:rPr lang="en-US" altLang="zh-CN" dirty="0"/>
              <a:t>GCC : 4.8.5</a:t>
            </a:r>
          </a:p>
          <a:p>
            <a:r>
              <a:rPr lang="en-US" altLang="zh-CN" dirty="0"/>
              <a:t>GNU Make : 4.2.1</a:t>
            </a:r>
            <a:br>
              <a:rPr lang="en-US" altLang="zh-CN" dirty="0"/>
            </a:br>
            <a:r>
              <a:rPr lang="en-US" altLang="zh-CN" dirty="0"/>
              <a:t>Intel compiler : 19.1.1.217</a:t>
            </a:r>
            <a:br>
              <a:rPr lang="en-US" altLang="zh-CN" dirty="0"/>
            </a:br>
            <a:r>
              <a:rPr lang="en-US" altLang="zh-CN" dirty="0"/>
              <a:t>Intel MPI : Intel MPI Library 2019 Update 7</a:t>
            </a:r>
          </a:p>
          <a:p>
            <a:endParaRPr lang="en-US" altLang="zh-CN" dirty="0"/>
          </a:p>
          <a:p>
            <a:r>
              <a:rPr lang="en-US" altLang="zh-CN" dirty="0"/>
              <a:t>Intel Parallel Studio XE 2020 Update1</a:t>
            </a:r>
            <a:endParaRPr lang="zh-CN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3C550227-163A-4DB2-B20B-191C276F81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3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7"/>
    </mc:Choice>
    <mc:Fallback>
      <p:transition spd="slow" advTm="3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标题 1">
            <a:extLst>
              <a:ext uri="{FF2B5EF4-FFF2-40B4-BE49-F238E27FC236}">
                <a16:creationId xmlns:a16="http://schemas.microsoft.com/office/drawing/2014/main" id="{A2448D26-9D0B-4347-862B-C4497BBEA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028" y="1995686"/>
            <a:ext cx="6407943" cy="913756"/>
          </a:xfrm>
        </p:spPr>
        <p:txBody>
          <a:bodyPr/>
          <a:lstStyle/>
          <a:p>
            <a:pPr eaLnBrk="1" hangingPunct="1">
              <a:spcBef>
                <a:spcPts val="11100"/>
              </a:spcBef>
            </a:pPr>
            <a:r>
              <a:rPr kumimoji="0" lang="en-US" altLang="zh-CN" sz="4000" b="1" dirty="0">
                <a:latin typeface="宋体" panose="02010600030101010101" pitchFamily="2" charset="-122"/>
              </a:rPr>
              <a:t>2.</a:t>
            </a:r>
            <a:r>
              <a:rPr kumimoji="0" lang="zh-CN" altLang="en-US" sz="4000" b="1" dirty="0">
                <a:latin typeface="宋体" panose="02010600030101010101" pitchFamily="2" charset="-122"/>
              </a:rPr>
              <a:t>程序结构</a:t>
            </a:r>
            <a:endParaRPr kumimoji="0" lang="zh-CN" altLang="en-US" sz="3100" b="1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AC71A33-B9CF-4A1B-A330-2DD2A60E87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0"/>
    </mc:Choice>
    <mc:Fallback>
      <p:transition spd="slow" advTm="1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106" y="217653"/>
            <a:ext cx="3204356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2. </a:t>
            </a:r>
            <a:r>
              <a:rPr kumimoji="0" lang="zh-CN" altLang="en-US" sz="2800" b="1" dirty="0"/>
              <a:t>程序结构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源程序</a:t>
            </a:r>
            <a:endParaRPr kumimoji="0"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1AAA34-462E-4BE8-AAFE-72C432158D1E}"/>
              </a:ext>
            </a:extLst>
          </p:cNvPr>
          <p:cNvSpPr/>
          <p:nvPr/>
        </p:nvSpPr>
        <p:spPr>
          <a:xfrm>
            <a:off x="1623493" y="1095586"/>
            <a:ext cx="172819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变量声明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987A3C-3261-4F64-97BC-DE7A2A98D34C}"/>
              </a:ext>
            </a:extLst>
          </p:cNvPr>
          <p:cNvSpPr/>
          <p:nvPr/>
        </p:nvSpPr>
        <p:spPr>
          <a:xfrm>
            <a:off x="1619672" y="1959682"/>
            <a:ext cx="172819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读入数据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55A9A5-75AA-4899-BFF3-C1AB4FDDF725}"/>
              </a:ext>
            </a:extLst>
          </p:cNvPr>
          <p:cNvSpPr/>
          <p:nvPr/>
        </p:nvSpPr>
        <p:spPr>
          <a:xfrm>
            <a:off x="1619672" y="2823778"/>
            <a:ext cx="172819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串行计算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F89F4B-CF1A-4E00-980A-CF89B2B8B157}"/>
              </a:ext>
            </a:extLst>
          </p:cNvPr>
          <p:cNvSpPr/>
          <p:nvPr/>
        </p:nvSpPr>
        <p:spPr>
          <a:xfrm>
            <a:off x="1619672" y="3687874"/>
            <a:ext cx="172819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输出结果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D70D6AD-91EC-4FF9-AC32-DFF827DC5BC2}"/>
              </a:ext>
            </a:extLst>
          </p:cNvPr>
          <p:cNvCxnSpPr/>
          <p:nvPr/>
        </p:nvCxnSpPr>
        <p:spPr>
          <a:xfrm>
            <a:off x="2483768" y="1599642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F156C6C-D4FA-49F8-BA92-8E67812A9C29}"/>
              </a:ext>
            </a:extLst>
          </p:cNvPr>
          <p:cNvCxnSpPr/>
          <p:nvPr/>
        </p:nvCxnSpPr>
        <p:spPr>
          <a:xfrm>
            <a:off x="2483768" y="2463738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C49D75C-6EF1-40FC-9092-32C5AE2FA5DF}"/>
              </a:ext>
            </a:extLst>
          </p:cNvPr>
          <p:cNvCxnSpPr/>
          <p:nvPr/>
        </p:nvCxnSpPr>
        <p:spPr>
          <a:xfrm>
            <a:off x="2483768" y="3327834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A188F25-F69F-46D4-9528-198A0BD34687}"/>
              </a:ext>
            </a:extLst>
          </p:cNvPr>
          <p:cNvSpPr/>
          <p:nvPr/>
        </p:nvSpPr>
        <p:spPr>
          <a:xfrm>
            <a:off x="539552" y="1887674"/>
            <a:ext cx="504056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源程序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B302EB7-FE8E-4528-9F59-5A7F1E3C3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695" y="967238"/>
            <a:ext cx="2337054" cy="7858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057B502-467E-4689-B9A6-6FD129321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66" y="509389"/>
            <a:ext cx="2964490" cy="412472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745AB50-99EC-4198-9469-6F61921851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23" y="1907859"/>
            <a:ext cx="3661774" cy="66389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6B36B31-8438-4CE0-ADFC-FCE3BB1D0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23" y="2728020"/>
            <a:ext cx="4608512" cy="101658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3D1E002-D8CD-4298-9CFB-158D9A914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23" y="3915030"/>
            <a:ext cx="3748362" cy="679590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5AFE6B7-AF7E-4717-98E7-166FB660F7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4"/>
    </mc:Choice>
    <mc:Fallback>
      <p:transition spd="slow" advTm="5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标题 1">
            <a:extLst>
              <a:ext uri="{FF2B5EF4-FFF2-40B4-BE49-F238E27FC236}">
                <a16:creationId xmlns:a16="http://schemas.microsoft.com/office/drawing/2014/main" id="{6B6EA8CB-CBA0-4EA3-B6C0-35E1AA36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705" y="231489"/>
            <a:ext cx="5310590" cy="565175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2. </a:t>
            </a:r>
            <a:r>
              <a:rPr kumimoji="0" lang="zh-CN" altLang="en-US" sz="2800" b="1" dirty="0"/>
              <a:t>程序结构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设计思路与流程设计</a:t>
            </a:r>
            <a:endParaRPr kumimoji="0" lang="zh-CN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1AAA34-462E-4BE8-AAFE-72C432158D1E}"/>
              </a:ext>
            </a:extLst>
          </p:cNvPr>
          <p:cNvSpPr/>
          <p:nvPr/>
        </p:nvSpPr>
        <p:spPr>
          <a:xfrm>
            <a:off x="1623493" y="1095586"/>
            <a:ext cx="172819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变量声明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987A3C-3261-4F64-97BC-DE7A2A98D34C}"/>
              </a:ext>
            </a:extLst>
          </p:cNvPr>
          <p:cNvSpPr/>
          <p:nvPr/>
        </p:nvSpPr>
        <p:spPr>
          <a:xfrm>
            <a:off x="1619672" y="1959682"/>
            <a:ext cx="172819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读入数据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A55A9A5-75AA-4899-BFF3-C1AB4FDDF725}"/>
              </a:ext>
            </a:extLst>
          </p:cNvPr>
          <p:cNvSpPr/>
          <p:nvPr/>
        </p:nvSpPr>
        <p:spPr>
          <a:xfrm>
            <a:off x="1619672" y="2823778"/>
            <a:ext cx="172819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串行计算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F89F4B-CF1A-4E00-980A-CF89B2B8B157}"/>
              </a:ext>
            </a:extLst>
          </p:cNvPr>
          <p:cNvSpPr/>
          <p:nvPr/>
        </p:nvSpPr>
        <p:spPr>
          <a:xfrm>
            <a:off x="1619672" y="3687874"/>
            <a:ext cx="172819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输出结果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D70D6AD-91EC-4FF9-AC32-DFF827DC5BC2}"/>
              </a:ext>
            </a:extLst>
          </p:cNvPr>
          <p:cNvCxnSpPr/>
          <p:nvPr/>
        </p:nvCxnSpPr>
        <p:spPr>
          <a:xfrm>
            <a:off x="2483768" y="1599642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F156C6C-D4FA-49F8-BA92-8E67812A9C29}"/>
              </a:ext>
            </a:extLst>
          </p:cNvPr>
          <p:cNvCxnSpPr/>
          <p:nvPr/>
        </p:nvCxnSpPr>
        <p:spPr>
          <a:xfrm>
            <a:off x="2483768" y="2463738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C49D75C-6EF1-40FC-9092-32C5AE2FA5DF}"/>
              </a:ext>
            </a:extLst>
          </p:cNvPr>
          <p:cNvCxnSpPr/>
          <p:nvPr/>
        </p:nvCxnSpPr>
        <p:spPr>
          <a:xfrm>
            <a:off x="2483768" y="3327834"/>
            <a:ext cx="0" cy="288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A188F25-F69F-46D4-9528-198A0BD34687}"/>
              </a:ext>
            </a:extLst>
          </p:cNvPr>
          <p:cNvSpPr/>
          <p:nvPr/>
        </p:nvSpPr>
        <p:spPr>
          <a:xfrm>
            <a:off x="539552" y="1887674"/>
            <a:ext cx="504056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源程序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630CFE-1E5B-4FBD-B320-3EBDB1C8B598}"/>
              </a:ext>
            </a:extLst>
          </p:cNvPr>
          <p:cNvSpPr/>
          <p:nvPr/>
        </p:nvSpPr>
        <p:spPr>
          <a:xfrm>
            <a:off x="8094611" y="1959682"/>
            <a:ext cx="504056" cy="1368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优化程序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DDBCB1-B8D3-4049-BCA7-5CA852C37A13}"/>
              </a:ext>
            </a:extLst>
          </p:cNvPr>
          <p:cNvSpPr/>
          <p:nvPr/>
        </p:nvSpPr>
        <p:spPr>
          <a:xfrm>
            <a:off x="5724128" y="2806639"/>
            <a:ext cx="1728192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并行</a:t>
            </a:r>
            <a:r>
              <a:rPr lang="zh-CN" altLang="en-US" sz="2000" b="1" dirty="0">
                <a:solidFill>
                  <a:schemeClr val="tx1"/>
                </a:solidFill>
              </a:rPr>
              <a:t>计算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6550A5-8BFB-4483-A478-1494852E9513}"/>
              </a:ext>
            </a:extLst>
          </p:cNvPr>
          <p:cNvSpPr/>
          <p:nvPr/>
        </p:nvSpPr>
        <p:spPr>
          <a:xfrm>
            <a:off x="5724128" y="1444818"/>
            <a:ext cx="1728192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变量声明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B36D55D-1EC4-40D0-8D86-D5ED1665FAAD}"/>
              </a:ext>
            </a:extLst>
          </p:cNvPr>
          <p:cNvSpPr/>
          <p:nvPr/>
        </p:nvSpPr>
        <p:spPr>
          <a:xfrm>
            <a:off x="5724128" y="2158567"/>
            <a:ext cx="1728192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读入数据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D9FBFE-886A-4B71-8AEF-E86DB75810E6}"/>
              </a:ext>
            </a:extLst>
          </p:cNvPr>
          <p:cNvSpPr/>
          <p:nvPr/>
        </p:nvSpPr>
        <p:spPr>
          <a:xfrm>
            <a:off x="5724128" y="3454712"/>
            <a:ext cx="1728192" cy="4320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输出结果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5B907C5-6D70-47C5-AA17-011CE5FD12E6}"/>
              </a:ext>
            </a:extLst>
          </p:cNvPr>
          <p:cNvCxnSpPr/>
          <p:nvPr/>
        </p:nvCxnSpPr>
        <p:spPr>
          <a:xfrm>
            <a:off x="6588223" y="1942543"/>
            <a:ext cx="3099" cy="21602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08770B1-5E28-40A5-ADF6-0DE73E828C47}"/>
              </a:ext>
            </a:extLst>
          </p:cNvPr>
          <p:cNvCxnSpPr/>
          <p:nvPr/>
        </p:nvCxnSpPr>
        <p:spPr>
          <a:xfrm>
            <a:off x="6585124" y="2590615"/>
            <a:ext cx="3099" cy="21602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7CA0B12-11D9-4DBC-B494-B5EC46587A6F}"/>
              </a:ext>
            </a:extLst>
          </p:cNvPr>
          <p:cNvCxnSpPr/>
          <p:nvPr/>
        </p:nvCxnSpPr>
        <p:spPr>
          <a:xfrm>
            <a:off x="6582025" y="3238687"/>
            <a:ext cx="3099" cy="21602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F000B80-BF1F-4584-9ADB-72DBCD0E444C}"/>
              </a:ext>
            </a:extLst>
          </p:cNvPr>
          <p:cNvCxnSpPr>
            <a:cxnSpLocks/>
          </p:cNvCxnSpPr>
          <p:nvPr/>
        </p:nvCxnSpPr>
        <p:spPr>
          <a:xfrm>
            <a:off x="3488781" y="3044789"/>
            <a:ext cx="209133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45B5FBB9-70FF-4893-9145-C99A57231A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181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1"/>
    </mc:Choice>
    <mc:Fallback>
      <p:transition spd="slow" advTm="7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65636216-9BDB-470F-B415-F84E672DD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724" y="199893"/>
            <a:ext cx="4968552" cy="576064"/>
          </a:xfrm>
        </p:spPr>
        <p:txBody>
          <a:bodyPr/>
          <a:lstStyle/>
          <a:p>
            <a:pPr eaLnBrk="1" hangingPunct="1"/>
            <a:r>
              <a:rPr kumimoji="0" lang="en-US" altLang="zh-CN" sz="2800" b="1" dirty="0"/>
              <a:t>2. </a:t>
            </a:r>
            <a:r>
              <a:rPr kumimoji="0" lang="zh-CN" altLang="en-US" sz="2800" b="1" dirty="0"/>
              <a:t>程序结构</a:t>
            </a:r>
            <a:r>
              <a:rPr kumimoji="0" lang="en-US" altLang="zh-CN" sz="2800" b="1" dirty="0"/>
              <a:t>-</a:t>
            </a:r>
            <a:r>
              <a:rPr kumimoji="0" lang="zh-CN" altLang="en-US" sz="2800" b="1" dirty="0"/>
              <a:t>并行优化设计思路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478614-EE63-4B42-80F6-BF8CC25F6995}"/>
              </a:ext>
            </a:extLst>
          </p:cNvPr>
          <p:cNvSpPr txBox="1"/>
          <p:nvPr/>
        </p:nvSpPr>
        <p:spPr>
          <a:xfrm>
            <a:off x="395536" y="98757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源程序的核心计算部分如下：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694325-475A-409C-9826-961778DE38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7" y="1591228"/>
            <a:ext cx="4608512" cy="8355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26AD1B-73CD-4AEC-BA2E-CF4174B65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7" y="2599556"/>
            <a:ext cx="7708416" cy="17003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B9D9C70-8271-4F5F-A5BA-77E30C8034F0}"/>
              </a:ext>
            </a:extLst>
          </p:cNvPr>
          <p:cNvSpPr/>
          <p:nvPr/>
        </p:nvSpPr>
        <p:spPr>
          <a:xfrm>
            <a:off x="5562979" y="997194"/>
            <a:ext cx="2780556" cy="1381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此部分共两层循坏：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外层为扰动因子个数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内层为图片像素点个数</a:t>
            </a:r>
            <a:r>
              <a:rPr lang="en-US" altLang="zh-CN" dirty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7C0893B-A275-4A63-BA0B-6B1F02548A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9"/>
    </mc:Choice>
    <mc:Fallback>
      <p:transition spd="slow" advTm="8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6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9384</TotalTime>
  <Pages>0</Pages>
  <Words>1809</Words>
  <Characters>0</Characters>
  <Application>Microsoft Office PowerPoint</Application>
  <DocSecurity>0</DocSecurity>
  <PresentationFormat>全屏显示(16:9)</PresentationFormat>
  <Lines>0</Lines>
  <Paragraphs>368</Paragraphs>
  <Slides>31</Slides>
  <Notes>6</Notes>
  <HiddenSlides>0</HiddenSlides>
  <MMClips>31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Arial Unicode MS</vt:lpstr>
      <vt:lpstr>黑体</vt:lpstr>
      <vt:lpstr>宋体</vt:lpstr>
      <vt:lpstr>微软雅黑</vt:lpstr>
      <vt:lpstr>Arial</vt:lpstr>
      <vt:lpstr>Calibri</vt:lpstr>
      <vt:lpstr>Consolas</vt:lpstr>
      <vt:lpstr>Times New Roman</vt:lpstr>
      <vt:lpstr>自定义设计方案</vt:lpstr>
      <vt:lpstr>PAC2020优化组优化报告</vt:lpstr>
      <vt:lpstr>目 录</vt:lpstr>
      <vt:lpstr>1.运行环境</vt:lpstr>
      <vt:lpstr>1. 运行环境-硬件</vt:lpstr>
      <vt:lpstr>1. 运行环境-软件</vt:lpstr>
      <vt:lpstr>2.程序结构</vt:lpstr>
      <vt:lpstr>2. 程序结构-源程序</vt:lpstr>
      <vt:lpstr>2. 程序结构-设计思路与流程设计</vt:lpstr>
      <vt:lpstr>2. 程序结构-并行优化设计思路</vt:lpstr>
      <vt:lpstr>2. 程序结构-并行优化设计思路</vt:lpstr>
      <vt:lpstr>2. 程序结构-并行优化设计思路</vt:lpstr>
      <vt:lpstr>2. 程序结构-主要模块</vt:lpstr>
      <vt:lpstr>2. 程序结构-主要模块</vt:lpstr>
      <vt:lpstr>2. 程序结构-主要模块</vt:lpstr>
      <vt:lpstr>2. 程序结构-主要模块</vt:lpstr>
      <vt:lpstr>2. 程序结构-主要模块</vt:lpstr>
      <vt:lpstr>3.优化细则</vt:lpstr>
      <vt:lpstr>3. 优化细则-并行优化</vt:lpstr>
      <vt:lpstr>3. 优化细则-并行优化</vt:lpstr>
      <vt:lpstr>3. 优化细则-并行优化</vt:lpstr>
      <vt:lpstr>3. 优化细则-并行优化</vt:lpstr>
      <vt:lpstr>3. 优化细则-并行优化</vt:lpstr>
      <vt:lpstr>3. 优化细则-访存优化</vt:lpstr>
      <vt:lpstr>3. 优化细则-访存优化</vt:lpstr>
      <vt:lpstr>3. 优化细则-计算优化</vt:lpstr>
      <vt:lpstr>3. 优化细则-计算优化</vt:lpstr>
      <vt:lpstr>3. 优化细则-计算优化</vt:lpstr>
      <vt:lpstr>3. 优化细则-优化指标与结果</vt:lpstr>
      <vt:lpstr>4.优化结果</vt:lpstr>
      <vt:lpstr>4.优化结果</vt:lpstr>
      <vt:lpstr>PowerPoint 演示文稿</vt:lpstr>
    </vt:vector>
  </TitlesOfParts>
  <Company>番茄花园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番茄花园</dc:creator>
  <cp:lastModifiedBy>铮 夏</cp:lastModifiedBy>
  <cp:revision>591</cp:revision>
  <cp:lastPrinted>1899-12-30T00:00:00Z</cp:lastPrinted>
  <dcterms:created xsi:type="dcterms:W3CDTF">2009-06-03T09:05:54Z</dcterms:created>
  <dcterms:modified xsi:type="dcterms:W3CDTF">2020-08-10T13:14:47Z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2052-6.5.0.1966</vt:lpwstr>
  </property>
</Properties>
</file>